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Average"/>
      <p:regular r:id="rId24"/>
    </p:embeddedFont>
    <p:embeddedFont>
      <p:font typeface="Oswald"/>
      <p:regular r:id="rId25"/>
      <p:bold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Average-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swald-bold.fntdata"/><Relationship Id="rId25" Type="http://schemas.openxmlformats.org/officeDocument/2006/relationships/font" Target="fonts/Oswald-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ealthpolicy.usc.edu/evidence-base/individuals-with-low-incomes-less-education-report-higher-perceived-financial-health-threats-from-covid-19/" TargetMode="External"/><Relationship Id="rId3" Type="http://schemas.openxmlformats.org/officeDocument/2006/relationships/hyperlink" Target="https://www.cdc.gov/coronavirus/2019-ncov/need-extra-precautions/racial-ethnic-minorities.html"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edrxiv.org/content/10.1101/2020.04.06.20055632v1.full.pdf"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c6f980f9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980f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everyone, </a:t>
            </a:r>
            <a:endParaRPr/>
          </a:p>
          <a:p>
            <a:pPr indent="0" lvl="0" marL="0" rtl="0" algn="l">
              <a:spcBef>
                <a:spcPts val="0"/>
              </a:spcBef>
              <a:spcAft>
                <a:spcPts val="0"/>
              </a:spcAft>
              <a:buNone/>
            </a:pPr>
            <a:r>
              <a:rPr lang="en"/>
              <a:t>My name is Mikiko and I’ll be presenting on the behalf of Team 6. </a:t>
            </a:r>
            <a:endParaRPr/>
          </a:p>
          <a:p>
            <a:pPr indent="0" lvl="0" marL="0" rtl="0" algn="l">
              <a:spcBef>
                <a:spcPts val="0"/>
              </a:spcBef>
              <a:spcAft>
                <a:spcPts val="0"/>
              </a:spcAft>
              <a:buNone/>
            </a:pPr>
            <a:r>
              <a:rPr lang="en"/>
              <a:t>For this datathon, we decide to explore the question of “Whether Social Distancing is a privilege?”</a:t>
            </a:r>
            <a:endParaRPr/>
          </a:p>
          <a:p>
            <a:pPr indent="0" lvl="0" marL="0" rtl="0" algn="l">
              <a:spcBef>
                <a:spcPts val="0"/>
              </a:spcBef>
              <a:spcAft>
                <a:spcPts val="0"/>
              </a:spcAft>
              <a:buNone/>
            </a:pPr>
            <a:r>
              <a:rPr lang="en"/>
              <a:t>And in this context, we define privilege as </a:t>
            </a:r>
            <a:endParaRPr/>
          </a:p>
          <a:p>
            <a:pPr indent="0" lvl="0" marL="0" rtl="0" algn="l">
              <a:spcBef>
                <a:spcPts val="0"/>
              </a:spcBef>
              <a:spcAft>
                <a:spcPts val="0"/>
              </a:spcAft>
              <a:buNone/>
            </a:pPr>
            <a:r>
              <a:rPr lang="en"/>
              <a:t>“</a:t>
            </a:r>
            <a:r>
              <a:rPr lang="en" sz="1300">
                <a:solidFill>
                  <a:srgbClr val="636363"/>
                </a:solidFill>
                <a:highlight>
                  <a:srgbClr val="FFFFFF"/>
                </a:highlight>
                <a:latin typeface="Droid Serif"/>
                <a:ea typeface="Droid Serif"/>
                <a:cs typeface="Droid Serif"/>
                <a:sym typeface="Droid Serif"/>
              </a:rPr>
              <a:t>Unearned access to resources (social power) that are only readily available to some people because of their social group membership”</a:t>
            </a:r>
            <a:endParaRPr sz="1300">
              <a:solidFill>
                <a:srgbClr val="636363"/>
              </a:solidFill>
              <a:highlight>
                <a:srgbClr val="FFFFFF"/>
              </a:highlight>
              <a:latin typeface="Droid Serif"/>
              <a:ea typeface="Droid Serif"/>
              <a:cs typeface="Droid Serif"/>
              <a:sym typeface="Droid Serif"/>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782061e235_14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782061e235_14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782061e235_14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782061e235_14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our analysis showed:</a:t>
            </a:r>
            <a:endParaRPr/>
          </a:p>
          <a:p>
            <a:pPr indent="-317500" lvl="0" marL="457200" rtl="0" algn="l">
              <a:spcBef>
                <a:spcPts val="0"/>
              </a:spcBef>
              <a:spcAft>
                <a:spcPts val="0"/>
              </a:spcAft>
              <a:buSzPts val="1400"/>
              <a:buChar char="●"/>
            </a:pPr>
            <a:r>
              <a:rPr lang="en"/>
              <a:t>Hispanic at greatest risk</a:t>
            </a:r>
            <a:endParaRPr/>
          </a:p>
          <a:p>
            <a:pPr indent="-317500" lvl="0" marL="457200" rtl="0" algn="l">
              <a:spcBef>
                <a:spcPts val="0"/>
              </a:spcBef>
              <a:spcAft>
                <a:spcPts val="0"/>
              </a:spcAft>
              <a:buSzPts val="1400"/>
              <a:buChar char="●"/>
            </a:pPr>
            <a:r>
              <a:rPr lang="en"/>
              <a:t>Black</a:t>
            </a:r>
            <a:endParaRPr/>
          </a:p>
          <a:p>
            <a:pPr indent="-317500" lvl="0" marL="457200" rtl="0" algn="l">
              <a:spcBef>
                <a:spcPts val="0"/>
              </a:spcBef>
              <a:spcAft>
                <a:spcPts val="0"/>
              </a:spcAft>
              <a:buSzPts val="1400"/>
              <a:buChar char="●"/>
            </a:pPr>
            <a:r>
              <a:rPr lang="en"/>
              <a:t>White</a:t>
            </a:r>
            <a:endParaRPr/>
          </a:p>
          <a:p>
            <a:pPr indent="-317500" lvl="0" marL="457200" rtl="0" algn="l">
              <a:spcBef>
                <a:spcPts val="0"/>
              </a:spcBef>
              <a:spcAft>
                <a:spcPts val="0"/>
              </a:spcAft>
              <a:buSzPts val="1400"/>
              <a:buChar char="●"/>
            </a:pPr>
            <a:r>
              <a:rPr lang="en"/>
              <a:t>American Indian</a:t>
            </a:r>
            <a:endParaRPr/>
          </a:p>
          <a:p>
            <a:pPr indent="-317500" lvl="0" marL="457200" rtl="0" algn="l">
              <a:spcBef>
                <a:spcPts val="0"/>
              </a:spcBef>
              <a:spcAft>
                <a:spcPts val="0"/>
              </a:spcAft>
              <a:buSzPts val="1400"/>
              <a:buChar char="●"/>
            </a:pPr>
            <a:r>
              <a:rPr lang="en"/>
              <a:t>Asian at lowest risk -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Important notes</a:t>
            </a:r>
            <a:endParaRPr/>
          </a:p>
          <a:p>
            <a:pPr indent="0" lvl="0" marL="0" rtl="0" algn="l">
              <a:spcBef>
                <a:spcPts val="0"/>
              </a:spcBef>
              <a:spcAft>
                <a:spcPts val="0"/>
              </a:spcAft>
              <a:buNone/>
            </a:pPr>
            <a:r>
              <a:rPr lang="en"/>
              <a:t>Population counts:</a:t>
            </a:r>
            <a:endParaRPr/>
          </a:p>
          <a:p>
            <a:pPr indent="-317500" lvl="0" marL="457200" rtl="0" algn="l">
              <a:spcBef>
                <a:spcPts val="0"/>
              </a:spcBef>
              <a:spcAft>
                <a:spcPts val="0"/>
              </a:spcAft>
              <a:buSzPts val="1400"/>
              <a:buChar char="●"/>
            </a:pPr>
            <a:r>
              <a:rPr lang="en"/>
              <a:t>Others &lt; less than 1% of the population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782061e235_1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782061e235_1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782061e235_14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782061e235_14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85283a95ed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85283a95ed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https://healthpolicy.usc.edu/evidence-base/individuals-with-low-incomes-less-education-report-higher-perceived-financial-health-threats-from-covid-19/</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dk1"/>
                </a:solidFill>
                <a:latin typeface="Average"/>
                <a:ea typeface="Average"/>
                <a:cs typeface="Average"/>
                <a:sym typeface="Average"/>
                <a:hlinkClick r:id="rId3"/>
              </a:rPr>
              <a:t>https://www.cdc.gov/coronavirus/2019-ncov/need-extra-precautions/racial-ethnic-minorities.html</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782d2c369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782d2c369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782061e23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782061e2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782061e235_14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782061e235_14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782061e235_1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782061e235_1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782061e23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782061e23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200">
              <a:latin typeface="Average"/>
              <a:ea typeface="Average"/>
              <a:cs typeface="Average"/>
              <a:sym typeface="Average"/>
            </a:endParaRPr>
          </a:p>
          <a:p>
            <a:pPr indent="-304800" lvl="0" marL="457200" rtl="0" algn="l">
              <a:lnSpc>
                <a:spcPct val="150000"/>
              </a:lnSpc>
              <a:spcBef>
                <a:spcPts val="1600"/>
              </a:spcBef>
              <a:spcAft>
                <a:spcPts val="0"/>
              </a:spcAft>
              <a:buClr>
                <a:srgbClr val="000000"/>
              </a:buClr>
              <a:buSzPts val="1200"/>
              <a:buFont typeface="Average"/>
              <a:buChar char="●"/>
            </a:pPr>
            <a:r>
              <a:rPr lang="en" sz="1200">
                <a:latin typeface="Average"/>
                <a:ea typeface="Average"/>
                <a:cs typeface="Average"/>
                <a:sym typeface="Average"/>
              </a:rPr>
              <a:t>COVID-19 is not egalitarian.</a:t>
            </a:r>
            <a:endParaRPr sz="1200">
              <a:latin typeface="Average"/>
              <a:ea typeface="Average"/>
              <a:cs typeface="Average"/>
              <a:sym typeface="Average"/>
            </a:endParaRPr>
          </a:p>
          <a:p>
            <a:pPr indent="-304800" lvl="0" marL="457200" rtl="0" algn="l">
              <a:lnSpc>
                <a:spcPct val="150000"/>
              </a:lnSpc>
              <a:spcBef>
                <a:spcPts val="0"/>
              </a:spcBef>
              <a:spcAft>
                <a:spcPts val="0"/>
              </a:spcAft>
              <a:buClr>
                <a:srgbClr val="000000"/>
              </a:buClr>
              <a:buSzPts val="1200"/>
              <a:buFont typeface="Average"/>
              <a:buChar char="●"/>
            </a:pPr>
            <a:r>
              <a:rPr lang="en" sz="1200">
                <a:latin typeface="Average"/>
                <a:ea typeface="Average"/>
                <a:cs typeface="Average"/>
                <a:sym typeface="Average"/>
              </a:rPr>
              <a:t>Research suggests socioeconomic status affects COVID-19 infection rates</a:t>
            </a:r>
            <a:r>
              <a:rPr baseline="30000" lang="en" sz="1200">
                <a:latin typeface="Average"/>
                <a:ea typeface="Average"/>
                <a:cs typeface="Average"/>
                <a:sym typeface="Average"/>
              </a:rPr>
              <a:t>1</a:t>
            </a:r>
            <a:r>
              <a:rPr lang="en" sz="1200">
                <a:latin typeface="Average"/>
                <a:ea typeface="Average"/>
                <a:cs typeface="Average"/>
                <a:sym typeface="Average"/>
              </a:rPr>
              <a:t> and severity</a:t>
            </a:r>
            <a:r>
              <a:rPr baseline="30000" lang="en" sz="1200">
                <a:latin typeface="Average"/>
                <a:ea typeface="Average"/>
                <a:cs typeface="Average"/>
                <a:sym typeface="Average"/>
              </a:rPr>
              <a:t>2,3</a:t>
            </a:r>
            <a:r>
              <a:rPr lang="en" sz="1200">
                <a:latin typeface="Average"/>
                <a:ea typeface="Average"/>
                <a:cs typeface="Average"/>
                <a:sym typeface="Average"/>
              </a:rPr>
              <a:t>.</a:t>
            </a:r>
            <a:endParaRPr baseline="30000" sz="1200">
              <a:latin typeface="Average"/>
              <a:ea typeface="Average"/>
              <a:cs typeface="Average"/>
              <a:sym typeface="Average"/>
            </a:endParaRPr>
          </a:p>
          <a:p>
            <a:pPr indent="-304800" lvl="0" marL="457200" rtl="0" algn="l">
              <a:lnSpc>
                <a:spcPct val="150000"/>
              </a:lnSpc>
              <a:spcBef>
                <a:spcPts val="0"/>
              </a:spcBef>
              <a:spcAft>
                <a:spcPts val="0"/>
              </a:spcAft>
              <a:buClr>
                <a:srgbClr val="000000"/>
              </a:buClr>
              <a:buSzPts val="1200"/>
              <a:buFont typeface="Average"/>
              <a:buChar char="●"/>
            </a:pPr>
            <a:r>
              <a:rPr lang="en" sz="1200">
                <a:latin typeface="Average"/>
                <a:ea typeface="Average"/>
                <a:cs typeface="Average"/>
                <a:sym typeface="Average"/>
              </a:rPr>
              <a:t>Given that social distancing reduces COVID-19 transmission rates</a:t>
            </a:r>
            <a:r>
              <a:rPr baseline="30000" lang="en" sz="1200">
                <a:latin typeface="Average"/>
                <a:ea typeface="Average"/>
                <a:cs typeface="Average"/>
                <a:sym typeface="Average"/>
              </a:rPr>
              <a:t>4,5</a:t>
            </a:r>
            <a:r>
              <a:rPr lang="en" sz="1200">
                <a:latin typeface="Average"/>
                <a:ea typeface="Average"/>
                <a:cs typeface="Average"/>
                <a:sym typeface="Average"/>
              </a:rPr>
              <a:t>, does </a:t>
            </a:r>
            <a:r>
              <a:rPr lang="en" sz="1200" u="sng">
                <a:latin typeface="Average"/>
                <a:ea typeface="Average"/>
                <a:cs typeface="Average"/>
                <a:sym typeface="Average"/>
              </a:rPr>
              <a:t>potential observance of</a:t>
            </a:r>
            <a:r>
              <a:rPr lang="en" sz="1200">
                <a:latin typeface="Average"/>
                <a:ea typeface="Average"/>
                <a:cs typeface="Average"/>
                <a:sym typeface="Average"/>
              </a:rPr>
              <a:t> social distancing vary by socioeconomic status?</a:t>
            </a:r>
            <a:endParaRPr sz="1200">
              <a:latin typeface="Average"/>
              <a:ea typeface="Average"/>
              <a:cs typeface="Average"/>
              <a:sym typeface="Average"/>
            </a:endParaRPr>
          </a:p>
          <a:p>
            <a:pPr indent="-304800" lvl="0" marL="457200" rtl="0" algn="l">
              <a:lnSpc>
                <a:spcPct val="150000"/>
              </a:lnSpc>
              <a:spcBef>
                <a:spcPts val="0"/>
              </a:spcBef>
              <a:spcAft>
                <a:spcPts val="0"/>
              </a:spcAft>
              <a:buClr>
                <a:srgbClr val="000000"/>
              </a:buClr>
              <a:buSzPts val="1200"/>
              <a:buFont typeface="Average"/>
              <a:buChar char="●"/>
            </a:pPr>
            <a:r>
              <a:rPr lang="en" sz="1200">
                <a:latin typeface="Average"/>
                <a:ea typeface="Average"/>
                <a:cs typeface="Average"/>
                <a:sym typeface="Average"/>
              </a:rPr>
              <a:t>If so, social distancing may be simultaneously “flattening the curve” and  catalyzing disparities in COVID-19 related mortality &amp; morbidity.</a:t>
            </a:r>
            <a:endParaRPr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85283a95e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85283a95e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782061e235_1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782061e235_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782061e235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782061e23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150">
              <a:solidFill>
                <a:srgbClr val="1D1C1D"/>
              </a:solidFill>
              <a:highlight>
                <a:srgbClr val="F8F8F8"/>
              </a:highlight>
            </a:endParaRPr>
          </a:p>
          <a:p>
            <a:pPr indent="0" lvl="0" marL="0" rtl="0" algn="l">
              <a:spcBef>
                <a:spcPts val="0"/>
              </a:spcBef>
              <a:spcAft>
                <a:spcPts val="0"/>
              </a:spcAft>
              <a:buNone/>
            </a:pPr>
            <a:r>
              <a:rPr lang="en" sz="1150">
                <a:solidFill>
                  <a:srgbClr val="1D1C1D"/>
                </a:solidFill>
                <a:highlight>
                  <a:srgbClr val="F8F8F8"/>
                </a:highlight>
              </a:rPr>
              <a:t>There is pending research study on whether social distancing varies by socioeconomic status:  </a:t>
            </a:r>
            <a:r>
              <a:rPr lang="en" u="sng">
                <a:solidFill>
                  <a:schemeClr val="hlink"/>
                </a:solidFill>
                <a:hlinkClick r:id="rId2"/>
              </a:rPr>
              <a:t>https://www.medrxiv.org/content/10.1101/2020.04.06.20055632v1.full.pdf</a:t>
            </a:r>
            <a:endParaRPr sz="1150">
              <a:solidFill>
                <a:srgbClr val="1D1C1D"/>
              </a:solidFill>
              <a:highlight>
                <a:srgbClr val="F8F8F8"/>
              </a:highlight>
            </a:endParaRPr>
          </a:p>
          <a:p>
            <a:pPr indent="0" lvl="0" marL="0" rtl="0" algn="l">
              <a:spcBef>
                <a:spcPts val="0"/>
              </a:spcBef>
              <a:spcAft>
                <a:spcPts val="0"/>
              </a:spcAft>
              <a:buNone/>
            </a:pPr>
            <a:r>
              <a:t/>
            </a:r>
            <a:endParaRPr sz="1150">
              <a:solidFill>
                <a:srgbClr val="1D1C1D"/>
              </a:solidFill>
              <a:highlight>
                <a:srgbClr val="F8F8F8"/>
              </a:highlight>
            </a:endParaRPr>
          </a:p>
          <a:p>
            <a:pPr indent="0" lvl="0" marL="0" rtl="0" algn="l">
              <a:spcBef>
                <a:spcPts val="0"/>
              </a:spcBef>
              <a:spcAft>
                <a:spcPts val="0"/>
              </a:spcAft>
              <a:buNone/>
            </a:pPr>
            <a:r>
              <a:rPr lang="en" sz="1150">
                <a:solidFill>
                  <a:srgbClr val="1D1C1D"/>
                </a:solidFill>
                <a:highlight>
                  <a:srgbClr val="F8F8F8"/>
                </a:highlight>
              </a:rPr>
              <a:t>We could go with race and socioeconomic status to distinguish ourselves, maybe?  Or just have two studies out there.</a:t>
            </a:r>
            <a:endParaRPr sz="1150">
              <a:solidFill>
                <a:srgbClr val="1D1C1D"/>
              </a:solidFill>
              <a:highlight>
                <a:srgbClr val="F8F8F8"/>
              </a:highlight>
            </a:endParaRPr>
          </a:p>
          <a:p>
            <a:pPr indent="0" lvl="0" marL="0" rtl="0" algn="l">
              <a:spcBef>
                <a:spcPts val="0"/>
              </a:spcBef>
              <a:spcAft>
                <a:spcPts val="0"/>
              </a:spcAft>
              <a:buNone/>
            </a:pPr>
            <a:r>
              <a:t/>
            </a:r>
            <a:endParaRPr sz="1150">
              <a:solidFill>
                <a:srgbClr val="1D1C1D"/>
              </a:solidFill>
              <a:highlight>
                <a:srgbClr val="F8F8F8"/>
              </a:highlight>
            </a:endParaRPr>
          </a:p>
          <a:p>
            <a:pPr indent="0" lvl="0" marL="0" rtl="0" algn="l">
              <a:spcBef>
                <a:spcPts val="0"/>
              </a:spcBef>
              <a:spcAft>
                <a:spcPts val="0"/>
              </a:spcAft>
              <a:buNone/>
            </a:pPr>
            <a:r>
              <a:rPr lang="en" sz="1150">
                <a:solidFill>
                  <a:srgbClr val="1D1C1D"/>
                </a:solidFill>
                <a:highlight>
                  <a:srgbClr val="F8F8F8"/>
                </a:highlight>
              </a:rPr>
              <a:t>There is a distinction between the </a:t>
            </a:r>
            <a:r>
              <a:rPr b="1" lang="en" sz="1150">
                <a:solidFill>
                  <a:srgbClr val="1D1C1D"/>
                </a:solidFill>
                <a:highlight>
                  <a:srgbClr val="F8F8F8"/>
                </a:highlight>
              </a:rPr>
              <a:t>ability </a:t>
            </a:r>
            <a:r>
              <a:rPr lang="en" sz="1150">
                <a:solidFill>
                  <a:srgbClr val="1D1C1D"/>
                </a:solidFill>
                <a:highlight>
                  <a:srgbClr val="F8F8F8"/>
                </a:highlight>
              </a:rPr>
              <a:t>to socially distance and the </a:t>
            </a:r>
            <a:r>
              <a:rPr b="1" lang="en" sz="1150">
                <a:solidFill>
                  <a:srgbClr val="1D1C1D"/>
                </a:solidFill>
                <a:highlight>
                  <a:srgbClr val="F8F8F8"/>
                </a:highlight>
              </a:rPr>
              <a:t>performance </a:t>
            </a:r>
            <a:r>
              <a:rPr lang="en" sz="1150">
                <a:solidFill>
                  <a:srgbClr val="1D1C1D"/>
                </a:solidFill>
                <a:highlight>
                  <a:srgbClr val="F8F8F8"/>
                </a:highlight>
              </a:rPr>
              <a:t>of social distancing (i.e., doing it in practice), with individual behaviours causing the difference between them. But, I'd think, examining that nuance would be difficult to do within the time frame we have.</a:t>
            </a:r>
            <a:endParaRPr sz="1150">
              <a:solidFill>
                <a:srgbClr val="1D1C1D"/>
              </a:solidFill>
              <a:highlight>
                <a:srgbClr val="F8F8F8"/>
              </a:highlight>
            </a:endParaRPr>
          </a:p>
          <a:p>
            <a:pPr indent="0" lvl="0" marL="0" rtl="0" algn="l">
              <a:spcBef>
                <a:spcPts val="0"/>
              </a:spcBef>
              <a:spcAft>
                <a:spcPts val="0"/>
              </a:spcAft>
              <a:buNone/>
            </a:pPr>
            <a:r>
              <a:rPr lang="en" sz="1150">
                <a:solidFill>
                  <a:srgbClr val="1D1C1D"/>
                </a:solidFill>
                <a:highlight>
                  <a:srgbClr val="F8F8F8"/>
                </a:highlight>
              </a:rPr>
              <a:t>There are also different data points that are more relevant to each of these things. For example, the Google Mobility data relates more to actual </a:t>
            </a:r>
            <a:r>
              <a:rPr b="1" lang="en" sz="1150">
                <a:solidFill>
                  <a:srgbClr val="1D1C1D"/>
                </a:solidFill>
                <a:highlight>
                  <a:srgbClr val="F8F8F8"/>
                </a:highlight>
              </a:rPr>
              <a:t>performance </a:t>
            </a:r>
            <a:r>
              <a:rPr lang="en" sz="1150">
                <a:solidFill>
                  <a:srgbClr val="1D1C1D"/>
                </a:solidFill>
                <a:highlight>
                  <a:srgbClr val="F8F8F8"/>
                </a:highlight>
              </a:rPr>
              <a:t>of social distancing, whereas the number of people employed in health care (essential workers) or the median income in a county would relate more to the </a:t>
            </a:r>
            <a:r>
              <a:rPr b="1" lang="en" sz="1150">
                <a:solidFill>
                  <a:srgbClr val="1D1C1D"/>
                </a:solidFill>
                <a:highlight>
                  <a:srgbClr val="F8F8F8"/>
                </a:highlight>
              </a:rPr>
              <a:t>ability </a:t>
            </a:r>
            <a:r>
              <a:rPr lang="en" sz="1150">
                <a:solidFill>
                  <a:srgbClr val="1D1C1D"/>
                </a:solidFill>
                <a:highlight>
                  <a:srgbClr val="F8F8F8"/>
                </a:highlight>
              </a:rPr>
              <a:t>to socially distance, because poorer people or essential workers simply do not have the ability to not go to work.</a:t>
            </a:r>
            <a:endParaRPr sz="1150">
              <a:solidFill>
                <a:srgbClr val="1D1C1D"/>
              </a:solidFill>
              <a:highlight>
                <a:srgbClr val="F8F8F8"/>
              </a:highlight>
            </a:endParaRPr>
          </a:p>
          <a:p>
            <a:pPr indent="0" lvl="0" marL="0" rtl="0" algn="l">
              <a:spcBef>
                <a:spcPts val="0"/>
              </a:spcBef>
              <a:spcAft>
                <a:spcPts val="0"/>
              </a:spcAft>
              <a:buNone/>
            </a:pPr>
            <a:r>
              <a:t/>
            </a:r>
            <a:endParaRPr sz="1150">
              <a:solidFill>
                <a:srgbClr val="1D1C1D"/>
              </a:solidFill>
              <a:highlight>
                <a:srgbClr val="F8F8F8"/>
              </a:highlight>
            </a:endParaRPr>
          </a:p>
          <a:p>
            <a:pPr indent="0" lvl="0" marL="0" rtl="0" algn="l">
              <a:spcBef>
                <a:spcPts val="0"/>
              </a:spcBef>
              <a:spcAft>
                <a:spcPts val="0"/>
              </a:spcAft>
              <a:buNone/>
            </a:pPr>
            <a:r>
              <a:rPr lang="en" sz="1150">
                <a:solidFill>
                  <a:srgbClr val="1D1C1D"/>
                </a:solidFill>
                <a:highlight>
                  <a:srgbClr val="F8F8F8"/>
                </a:highlight>
              </a:rPr>
              <a:t>So, in my mind, whether our own work has that assumption would depend largely on which factors we use. If we don't use mobility data, for example, and focus on demographic factors alne, then we're not really looking at who is and isn't performing social distancing. Thus, the assumption would not necessarily be inherent within our model. Alternatively, even if we do use mobility data, it is a fair assumption that those who don't socially distance are likely to be unable to do so, and we can leave that as something that future research should focus on. Ultimately, as Mikiko mentioned on the call, we can't exactly pull off an entirely academically rigorous study which addresses and proves literally every assumption we make in less than a week.</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85283a95ed_5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85283a95ed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goal in this project wasn’t to re-establish the link between observing social distancing on an individual’s health outcomes as reserachers have already done a great job in this area. </a:t>
            </a:r>
            <a:endParaRPr/>
          </a:p>
          <a:p>
            <a:pPr indent="0" lvl="0" marL="0" rtl="0" algn="l">
              <a:spcBef>
                <a:spcPts val="0"/>
              </a:spcBef>
              <a:spcAft>
                <a:spcPts val="0"/>
              </a:spcAft>
              <a:buNone/>
            </a:pPr>
            <a:r>
              <a:rPr lang="en"/>
              <a:t>Instead our goal is to understand the socieconomic factors that impact an individual’s ability to observe social distancing.</a:t>
            </a:r>
            <a:endParaRPr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c6f980f91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c6f980f9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our methodology was as follows:</a:t>
            </a:r>
            <a:br>
              <a:rPr lang="en"/>
            </a:br>
            <a:r>
              <a:rPr lang="en"/>
              <a:t>Given we cannot directly observe an individual’s behavior, we decided to try and proxy, using Social Distance indexes that have already been published. </a:t>
            </a:r>
            <a:endParaRPr/>
          </a:p>
          <a:p>
            <a:pPr indent="0" lvl="0" marL="0" rtl="0" algn="l">
              <a:spcBef>
                <a:spcPts val="0"/>
              </a:spcBef>
              <a:spcAft>
                <a:spcPts val="0"/>
              </a:spcAft>
              <a:buNone/>
            </a:pPr>
            <a:r>
              <a:rPr lang="en"/>
              <a:t>Once we were able to recreate these indexes to the bst of our ability, we would then use multivariate regression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782061e235_1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782061e235_1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the data come from </a:t>
            </a:r>
            <a:endParaRPr/>
          </a:p>
          <a:p>
            <a:pPr indent="0" lvl="0" marL="0" rtl="0" algn="l">
              <a:spcBef>
                <a:spcPts val="0"/>
              </a:spcBef>
              <a:spcAft>
                <a:spcPts val="0"/>
              </a:spcAft>
              <a:buNone/>
            </a:pPr>
            <a:r>
              <a:rPr lang="en"/>
              <a:t>Which variables we pulled in</a:t>
            </a:r>
            <a:endParaRPr/>
          </a:p>
          <a:p>
            <a:pPr indent="0" lvl="0" marL="0" rtl="0" algn="l">
              <a:spcBef>
                <a:spcPts val="0"/>
              </a:spcBef>
              <a:spcAft>
                <a:spcPts val="0"/>
              </a:spcAft>
              <a:buNone/>
            </a:pPr>
            <a:r>
              <a:rPr lang="en"/>
              <a:t>Data cleaning </a:t>
            </a:r>
            <a:endParaRPr/>
          </a:p>
          <a:p>
            <a:pPr indent="0" lvl="0" marL="0" rtl="0" algn="l">
              <a:spcBef>
                <a:spcPts val="0"/>
              </a:spcBef>
              <a:spcAft>
                <a:spcPts val="0"/>
              </a:spcAft>
              <a:buNone/>
            </a:pPr>
            <a:r>
              <a:rPr lang="en"/>
              <a:t>What was the calculation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782061e235_14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782061e235_14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 (3 from google mobility; 3 from ACS)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Adopted Unicast methodology (% change on the corresponding days and averaged them out) but mined the google mobility data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image" Target="../media/image12.png"/><Relationship Id="rId8" Type="http://schemas.openxmlformats.org/officeDocument/2006/relationships/image" Target="../media/image1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colab.research.google.com/drive/11I-lQAxkhCS4pCam3u2YMQ3DuDN-eteY?usp=sharing#scrollTo=bUwkeIR3hU7l" TargetMode="External"/><Relationship Id="rId4" Type="http://schemas.openxmlformats.org/officeDocument/2006/relationships/hyperlink" Target="https://github.com/TashiNyangmi/MIT-Challenge-2020"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hyperlink" Target="https://www1.nyc.gov/assets/doh/downloads/pdf/imm/covid-19-deaths-race-ethnicity-04162020-1.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MIT COVID-19 Datathon</a:t>
            </a:r>
            <a:endParaRPr/>
          </a:p>
          <a:p>
            <a:pPr indent="0" lvl="0" marL="0" rtl="0" algn="ctr">
              <a:spcBef>
                <a:spcPts val="0"/>
              </a:spcBef>
              <a:spcAft>
                <a:spcPts val="0"/>
              </a:spcAft>
              <a:buNone/>
            </a:pPr>
            <a:r>
              <a:rPr lang="en" sz="2800"/>
              <a:t>// Is Social Distancing a Privilege? //</a:t>
            </a:r>
            <a:endParaRPr/>
          </a:p>
        </p:txBody>
      </p:sp>
      <p:sp>
        <p:nvSpPr>
          <p:cNvPr id="60" name="Google Shape;60;p13"/>
          <p:cNvSpPr txBox="1"/>
          <p:nvPr>
            <p:ph idx="1" type="subTitle"/>
          </p:nvPr>
        </p:nvSpPr>
        <p:spPr>
          <a:xfrm>
            <a:off x="602925" y="3152024"/>
            <a:ext cx="7801500" cy="156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Track C: Disparities in COVID-19 Health Outcomes</a:t>
            </a:r>
            <a:endParaRPr/>
          </a:p>
          <a:p>
            <a:pPr indent="0" lvl="0" marL="0" rtl="0" algn="ctr">
              <a:spcBef>
                <a:spcPts val="0"/>
              </a:spcBef>
              <a:spcAft>
                <a:spcPts val="0"/>
              </a:spcAft>
              <a:buNone/>
            </a:pPr>
            <a:r>
              <a:rPr lang="en"/>
              <a:t>Team 006 </a:t>
            </a:r>
            <a:br>
              <a:rPr lang="en"/>
            </a:br>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Cleaning</a:t>
            </a:r>
            <a:endParaRPr/>
          </a:p>
        </p:txBody>
      </p:sp>
      <p:pic>
        <p:nvPicPr>
          <p:cNvPr id="163" name="Google Shape;163;p22" title="Points scored"/>
          <p:cNvPicPr preferRelativeResize="0"/>
          <p:nvPr/>
        </p:nvPicPr>
        <p:blipFill>
          <a:blip r:embed="rId3">
            <a:alphaModFix/>
          </a:blip>
          <a:stretch>
            <a:fillRect/>
          </a:stretch>
        </p:blipFill>
        <p:spPr>
          <a:xfrm>
            <a:off x="3695700" y="1277350"/>
            <a:ext cx="5299551" cy="3276900"/>
          </a:xfrm>
          <a:prstGeom prst="rect">
            <a:avLst/>
          </a:prstGeom>
          <a:noFill/>
          <a:ln>
            <a:noFill/>
          </a:ln>
        </p:spPr>
      </p:pic>
      <p:sp>
        <p:nvSpPr>
          <p:cNvPr id="164" name="Google Shape;164;p22"/>
          <p:cNvSpPr txBox="1"/>
          <p:nvPr/>
        </p:nvSpPr>
        <p:spPr>
          <a:xfrm>
            <a:off x="409575" y="1600300"/>
            <a:ext cx="3095700" cy="2631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Font typeface="Average"/>
              <a:buChar char="-"/>
            </a:pPr>
            <a:r>
              <a:rPr lang="en">
                <a:solidFill>
                  <a:srgbClr val="FFFFFF"/>
                </a:solidFill>
                <a:latin typeface="Average"/>
                <a:ea typeface="Average"/>
                <a:cs typeface="Average"/>
                <a:sym typeface="Average"/>
              </a:rPr>
              <a:t>“Parks” and “transit” were removed from our analysis</a:t>
            </a:r>
            <a:br>
              <a:rPr lang="en">
                <a:solidFill>
                  <a:srgbClr val="FFFFFF"/>
                </a:solidFill>
                <a:latin typeface="Average"/>
                <a:ea typeface="Average"/>
                <a:cs typeface="Average"/>
                <a:sym typeface="Average"/>
              </a:rPr>
            </a:br>
            <a:endParaRPr>
              <a:solidFill>
                <a:srgbClr val="FFFFFF"/>
              </a:solidFill>
              <a:latin typeface="Average"/>
              <a:ea typeface="Average"/>
              <a:cs typeface="Average"/>
              <a:sym typeface="Average"/>
            </a:endParaRPr>
          </a:p>
          <a:p>
            <a:pPr indent="-317500" lvl="0" marL="457200" rtl="0" algn="l">
              <a:spcBef>
                <a:spcPts val="0"/>
              </a:spcBef>
              <a:spcAft>
                <a:spcPts val="0"/>
              </a:spcAft>
              <a:buClr>
                <a:srgbClr val="FFFFFF"/>
              </a:buClr>
              <a:buSzPts val="1400"/>
              <a:buFont typeface="Average"/>
              <a:buChar char="-"/>
            </a:pPr>
            <a:r>
              <a:rPr lang="en">
                <a:solidFill>
                  <a:srgbClr val="FFFFFF"/>
                </a:solidFill>
                <a:latin typeface="Average"/>
                <a:ea typeface="Average"/>
                <a:cs typeface="Average"/>
                <a:sym typeface="Average"/>
              </a:rPr>
              <a:t>Data was missing at random (MAR) </a:t>
            </a:r>
            <a:br>
              <a:rPr lang="en">
                <a:solidFill>
                  <a:srgbClr val="FFFFFF"/>
                </a:solidFill>
                <a:latin typeface="Average"/>
                <a:ea typeface="Average"/>
                <a:cs typeface="Average"/>
                <a:sym typeface="Average"/>
              </a:rPr>
            </a:br>
            <a:endParaRPr>
              <a:solidFill>
                <a:srgbClr val="FFFFFF"/>
              </a:solidFill>
              <a:latin typeface="Average"/>
              <a:ea typeface="Average"/>
              <a:cs typeface="Average"/>
              <a:sym typeface="Average"/>
            </a:endParaRPr>
          </a:p>
          <a:p>
            <a:pPr indent="-317500" lvl="0" marL="457200" rtl="0" algn="l">
              <a:spcBef>
                <a:spcPts val="0"/>
              </a:spcBef>
              <a:spcAft>
                <a:spcPts val="0"/>
              </a:spcAft>
              <a:buClr>
                <a:srgbClr val="FFFFFF"/>
              </a:buClr>
              <a:buSzPts val="1400"/>
              <a:buFont typeface="Average"/>
              <a:buChar char="-"/>
            </a:pPr>
            <a:r>
              <a:rPr lang="en">
                <a:solidFill>
                  <a:srgbClr val="FFFFFF"/>
                </a:solidFill>
                <a:latin typeface="Average"/>
                <a:ea typeface="Average"/>
                <a:cs typeface="Average"/>
                <a:sym typeface="Average"/>
              </a:rPr>
              <a:t>Missing data in the mobility report was dropped</a:t>
            </a:r>
            <a:endParaRPr>
              <a:solidFill>
                <a:srgbClr val="FFFFFF"/>
              </a:solidFill>
              <a:latin typeface="Average"/>
              <a:ea typeface="Average"/>
              <a:cs typeface="Average"/>
              <a:sym typeface="Average"/>
            </a:endParaRPr>
          </a:p>
          <a:p>
            <a:pPr indent="0" lvl="0" marL="0" rtl="0" algn="l">
              <a:spcBef>
                <a:spcPts val="0"/>
              </a:spcBef>
              <a:spcAft>
                <a:spcPts val="0"/>
              </a:spcAft>
              <a:buNone/>
            </a:pPr>
            <a:r>
              <a:t/>
            </a:r>
            <a:endParaRPr>
              <a:solidFill>
                <a:srgbClr val="FFFFFF"/>
              </a:solidFill>
              <a:latin typeface="Average"/>
              <a:ea typeface="Average"/>
              <a:cs typeface="Average"/>
              <a:sym typeface="Average"/>
            </a:endParaRPr>
          </a:p>
          <a:p>
            <a:pPr indent="-317500" lvl="0" marL="457200" rtl="0" algn="l">
              <a:spcBef>
                <a:spcPts val="0"/>
              </a:spcBef>
              <a:spcAft>
                <a:spcPts val="0"/>
              </a:spcAft>
              <a:buClr>
                <a:srgbClr val="FFFFFF"/>
              </a:buClr>
              <a:buSzPts val="1400"/>
              <a:buFont typeface="Average"/>
              <a:buChar char="-"/>
            </a:pPr>
            <a:r>
              <a:rPr lang="en">
                <a:solidFill>
                  <a:srgbClr val="FFFFFF"/>
                </a:solidFill>
                <a:latin typeface="Average"/>
                <a:ea typeface="Average"/>
                <a:cs typeface="Average"/>
                <a:sym typeface="Average"/>
              </a:rPr>
              <a:t>85% of the original data was kept in the final analysis </a:t>
            </a:r>
            <a:endParaRPr>
              <a:solidFill>
                <a:srgbClr val="FFFFFF"/>
              </a:solidFill>
              <a:latin typeface="Average"/>
              <a:ea typeface="Average"/>
              <a:cs typeface="Average"/>
              <a:sym typeface="Averag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3"/>
          <p:cNvSpPr txBox="1"/>
          <p:nvPr>
            <p:ph type="title"/>
          </p:nvPr>
        </p:nvSpPr>
        <p:spPr>
          <a:xfrm>
            <a:off x="311700" y="235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  - Multivariate Regression</a:t>
            </a:r>
            <a:endParaRPr/>
          </a:p>
        </p:txBody>
      </p:sp>
      <p:pic>
        <p:nvPicPr>
          <p:cNvPr id="170" name="Google Shape;170;p23" title="Points scored"/>
          <p:cNvPicPr preferRelativeResize="0"/>
          <p:nvPr/>
        </p:nvPicPr>
        <p:blipFill>
          <a:blip r:embed="rId3">
            <a:alphaModFix/>
          </a:blip>
          <a:stretch>
            <a:fillRect/>
          </a:stretch>
        </p:blipFill>
        <p:spPr>
          <a:xfrm>
            <a:off x="4354450" y="1165325"/>
            <a:ext cx="4477851" cy="3410000"/>
          </a:xfrm>
          <a:prstGeom prst="rect">
            <a:avLst/>
          </a:prstGeom>
          <a:noFill/>
          <a:ln>
            <a:noFill/>
          </a:ln>
        </p:spPr>
      </p:pic>
      <p:sp>
        <p:nvSpPr>
          <p:cNvPr id="171" name="Google Shape;171;p23"/>
          <p:cNvSpPr txBox="1"/>
          <p:nvPr/>
        </p:nvSpPr>
        <p:spPr>
          <a:xfrm>
            <a:off x="409575" y="1600300"/>
            <a:ext cx="3095700" cy="26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Average"/>
                <a:ea typeface="Average"/>
                <a:cs typeface="Average"/>
                <a:sym typeface="Average"/>
              </a:rPr>
              <a:t>What our analysis showed:</a:t>
            </a:r>
            <a:br>
              <a:rPr lang="en" sz="1600">
                <a:solidFill>
                  <a:srgbClr val="FFFFFF"/>
                </a:solidFill>
                <a:latin typeface="Average"/>
                <a:ea typeface="Average"/>
                <a:cs typeface="Average"/>
                <a:sym typeface="Average"/>
              </a:rPr>
            </a:br>
            <a:endParaRPr sz="1600">
              <a:solidFill>
                <a:srgbClr val="FFFFFF"/>
              </a:solidFill>
              <a:latin typeface="Average"/>
              <a:ea typeface="Average"/>
              <a:cs typeface="Average"/>
              <a:sym typeface="Average"/>
            </a:endParaRPr>
          </a:p>
          <a:p>
            <a:pPr indent="-330200" lvl="0" marL="457200" rtl="0" algn="l">
              <a:spcBef>
                <a:spcPts val="0"/>
              </a:spcBef>
              <a:spcAft>
                <a:spcPts val="0"/>
              </a:spcAft>
              <a:buClr>
                <a:srgbClr val="FFFFFF"/>
              </a:buClr>
              <a:buSzPts val="1600"/>
              <a:buFont typeface="Average"/>
              <a:buChar char="-"/>
            </a:pPr>
            <a:r>
              <a:rPr lang="en" sz="1600">
                <a:solidFill>
                  <a:srgbClr val="FFFFFF"/>
                </a:solidFill>
                <a:latin typeface="Average"/>
                <a:ea typeface="Average"/>
                <a:cs typeface="Average"/>
                <a:sym typeface="Average"/>
              </a:rPr>
              <a:t>Black population at greatest risk</a:t>
            </a:r>
            <a:endParaRPr sz="1600">
              <a:solidFill>
                <a:srgbClr val="FFFFFF"/>
              </a:solidFill>
              <a:latin typeface="Average"/>
              <a:ea typeface="Average"/>
              <a:cs typeface="Average"/>
              <a:sym typeface="Average"/>
            </a:endParaRPr>
          </a:p>
          <a:p>
            <a:pPr indent="-330200" lvl="0" marL="457200" rtl="0" algn="l">
              <a:spcBef>
                <a:spcPts val="0"/>
              </a:spcBef>
              <a:spcAft>
                <a:spcPts val="0"/>
              </a:spcAft>
              <a:buClr>
                <a:srgbClr val="FFFFFF"/>
              </a:buClr>
              <a:buSzPts val="1600"/>
              <a:buFont typeface="Average"/>
              <a:buChar char="-"/>
            </a:pPr>
            <a:r>
              <a:rPr lang="en" sz="1600">
                <a:solidFill>
                  <a:srgbClr val="FFFFFF"/>
                </a:solidFill>
                <a:latin typeface="Average"/>
                <a:ea typeface="Average"/>
                <a:cs typeface="Average"/>
                <a:sym typeface="Average"/>
              </a:rPr>
              <a:t>Hispanic</a:t>
            </a:r>
            <a:endParaRPr sz="1600">
              <a:solidFill>
                <a:srgbClr val="FFFFFF"/>
              </a:solidFill>
              <a:latin typeface="Average"/>
              <a:ea typeface="Average"/>
              <a:cs typeface="Average"/>
              <a:sym typeface="Average"/>
            </a:endParaRPr>
          </a:p>
          <a:p>
            <a:pPr indent="-330200" lvl="0" marL="457200" rtl="0" algn="l">
              <a:spcBef>
                <a:spcPts val="0"/>
              </a:spcBef>
              <a:spcAft>
                <a:spcPts val="0"/>
              </a:spcAft>
              <a:buClr>
                <a:srgbClr val="FFFFFF"/>
              </a:buClr>
              <a:buSzPts val="1600"/>
              <a:buFont typeface="Average"/>
              <a:buChar char="-"/>
            </a:pPr>
            <a:r>
              <a:rPr lang="en" sz="1600">
                <a:solidFill>
                  <a:srgbClr val="FFFFFF"/>
                </a:solidFill>
                <a:latin typeface="Average"/>
                <a:ea typeface="Average"/>
                <a:cs typeface="Average"/>
                <a:sym typeface="Average"/>
              </a:rPr>
              <a:t>White</a:t>
            </a:r>
            <a:endParaRPr sz="1600">
              <a:solidFill>
                <a:srgbClr val="FFFFFF"/>
              </a:solidFill>
              <a:latin typeface="Average"/>
              <a:ea typeface="Average"/>
              <a:cs typeface="Average"/>
              <a:sym typeface="Average"/>
            </a:endParaRPr>
          </a:p>
          <a:p>
            <a:pPr indent="-330200" lvl="0" marL="457200" rtl="0" algn="l">
              <a:spcBef>
                <a:spcPts val="0"/>
              </a:spcBef>
              <a:spcAft>
                <a:spcPts val="0"/>
              </a:spcAft>
              <a:buClr>
                <a:srgbClr val="FFFFFF"/>
              </a:buClr>
              <a:buSzPts val="1600"/>
              <a:buFont typeface="Average"/>
              <a:buChar char="-"/>
            </a:pPr>
            <a:r>
              <a:rPr lang="en" sz="1600">
                <a:solidFill>
                  <a:srgbClr val="FFFFFF"/>
                </a:solidFill>
                <a:latin typeface="Average"/>
                <a:ea typeface="Average"/>
                <a:cs typeface="Average"/>
                <a:sym typeface="Average"/>
              </a:rPr>
              <a:t>Asian</a:t>
            </a:r>
            <a:endParaRPr sz="1600">
              <a:solidFill>
                <a:srgbClr val="FFFFFF"/>
              </a:solidFill>
              <a:latin typeface="Average"/>
              <a:ea typeface="Average"/>
              <a:cs typeface="Average"/>
              <a:sym typeface="Averag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4"/>
          <p:cNvSpPr txBox="1"/>
          <p:nvPr>
            <p:ph type="title"/>
          </p:nvPr>
        </p:nvSpPr>
        <p:spPr>
          <a:xfrm>
            <a:off x="268025" y="159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  - Correlation Matrix</a:t>
            </a:r>
            <a:endParaRPr/>
          </a:p>
        </p:txBody>
      </p:sp>
      <p:pic>
        <p:nvPicPr>
          <p:cNvPr id="177" name="Google Shape;177;p24"/>
          <p:cNvPicPr preferRelativeResize="0"/>
          <p:nvPr/>
        </p:nvPicPr>
        <p:blipFill>
          <a:blip r:embed="rId3">
            <a:alphaModFix/>
          </a:blip>
          <a:stretch>
            <a:fillRect/>
          </a:stretch>
        </p:blipFill>
        <p:spPr>
          <a:xfrm>
            <a:off x="1470263" y="904300"/>
            <a:ext cx="6203469" cy="4106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Research </a:t>
            </a:r>
            <a:endParaRPr/>
          </a:p>
        </p:txBody>
      </p:sp>
      <p:sp>
        <p:nvSpPr>
          <p:cNvPr id="183" name="Google Shape;183;p25"/>
          <p:cNvSpPr/>
          <p:nvPr/>
        </p:nvSpPr>
        <p:spPr>
          <a:xfrm>
            <a:off x="1781175" y="1628775"/>
            <a:ext cx="2110800" cy="24669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br>
              <a:rPr b="1" lang="en"/>
            </a:br>
            <a:r>
              <a:rPr b="1" lang="en"/>
              <a:t>Data Collection:</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latin typeface="Average"/>
                <a:ea typeface="Average"/>
                <a:cs typeface="Average"/>
                <a:sym typeface="Average"/>
              </a:rPr>
              <a:t>Additional data enrichment around mobile location data </a:t>
            </a:r>
            <a:endParaRPr>
              <a:latin typeface="Average"/>
              <a:ea typeface="Average"/>
              <a:cs typeface="Average"/>
              <a:sym typeface="Average"/>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4" name="Google Shape;184;p25"/>
          <p:cNvSpPr/>
          <p:nvPr/>
        </p:nvSpPr>
        <p:spPr>
          <a:xfrm>
            <a:off x="4907098" y="1628775"/>
            <a:ext cx="2110800" cy="2466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br>
              <a:rPr b="1" lang="en"/>
            </a:br>
            <a:r>
              <a:rPr b="1" lang="en"/>
              <a:t>Statistical tools</a:t>
            </a:r>
            <a:r>
              <a:rPr b="1" lang="en"/>
              <a:t>:</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latin typeface="Average"/>
                <a:ea typeface="Average"/>
                <a:cs typeface="Average"/>
                <a:sym typeface="Average"/>
              </a:rPr>
              <a:t>D</a:t>
            </a:r>
            <a:r>
              <a:rPr lang="en">
                <a:latin typeface="Average"/>
                <a:ea typeface="Average"/>
                <a:cs typeface="Average"/>
                <a:sym typeface="Average"/>
              </a:rPr>
              <a:t>ecomposition Regression Analysis </a:t>
            </a:r>
            <a:endParaRPr>
              <a:latin typeface="Average"/>
              <a:ea typeface="Average"/>
              <a:cs typeface="Average"/>
              <a:sym typeface="Average"/>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6"/>
          <p:cNvSpPr txBox="1"/>
          <p:nvPr>
            <p:ph type="title"/>
          </p:nvPr>
        </p:nvSpPr>
        <p:spPr>
          <a:xfrm>
            <a:off x="364250" y="455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Challenges Facing </a:t>
            </a:r>
            <a:r>
              <a:rPr lang="en" sz="2800"/>
              <a:t>Different Subpopulations</a:t>
            </a:r>
            <a:endParaRPr sz="2800"/>
          </a:p>
        </p:txBody>
      </p:sp>
      <p:sp>
        <p:nvSpPr>
          <p:cNvPr id="190" name="Google Shape;190;p26"/>
          <p:cNvSpPr txBox="1"/>
          <p:nvPr/>
        </p:nvSpPr>
        <p:spPr>
          <a:xfrm>
            <a:off x="416750" y="1201775"/>
            <a:ext cx="8415600" cy="31695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Clr>
                <a:srgbClr val="FFFFFF"/>
              </a:buClr>
              <a:buSzPts val="1500"/>
              <a:buFont typeface="Average"/>
              <a:buChar char="●"/>
            </a:pPr>
            <a:r>
              <a:rPr lang="en" sz="1500">
                <a:solidFill>
                  <a:srgbClr val="FFFFFF"/>
                </a:solidFill>
                <a:latin typeface="Average"/>
                <a:ea typeface="Average"/>
                <a:cs typeface="Average"/>
                <a:sym typeface="Average"/>
              </a:rPr>
              <a:t>Nearly 25% of currently employed Hispanic and Black or African American workers are employed in service industry jobs, compared to 16% of non-Hispanic whites.</a:t>
            </a:r>
            <a:endParaRPr sz="1500">
              <a:solidFill>
                <a:srgbClr val="FFFFFF"/>
              </a:solidFill>
              <a:latin typeface="Average"/>
              <a:ea typeface="Average"/>
              <a:cs typeface="Average"/>
              <a:sym typeface="Average"/>
            </a:endParaRPr>
          </a:p>
          <a:p>
            <a:pPr indent="0" lvl="0" marL="457200" rtl="0" algn="l">
              <a:lnSpc>
                <a:spcPct val="100000"/>
              </a:lnSpc>
              <a:spcBef>
                <a:spcPts val="0"/>
              </a:spcBef>
              <a:spcAft>
                <a:spcPts val="0"/>
              </a:spcAft>
              <a:buNone/>
            </a:pPr>
            <a:r>
              <a:t/>
            </a:r>
            <a:endParaRPr sz="1500">
              <a:solidFill>
                <a:srgbClr val="FFFFFF"/>
              </a:solidFill>
              <a:latin typeface="Average"/>
              <a:ea typeface="Average"/>
              <a:cs typeface="Average"/>
              <a:sym typeface="Average"/>
            </a:endParaRPr>
          </a:p>
          <a:p>
            <a:pPr indent="-323850" lvl="0" marL="457200" rtl="0" algn="l">
              <a:lnSpc>
                <a:spcPct val="100000"/>
              </a:lnSpc>
              <a:spcBef>
                <a:spcPts val="0"/>
              </a:spcBef>
              <a:spcAft>
                <a:spcPts val="0"/>
              </a:spcAft>
              <a:buClr>
                <a:srgbClr val="FFFFFF"/>
              </a:buClr>
              <a:buSzPts val="1500"/>
              <a:buFont typeface="Average"/>
              <a:buChar char="●"/>
            </a:pPr>
            <a:r>
              <a:rPr lang="en" sz="1500">
                <a:solidFill>
                  <a:srgbClr val="FFFFFF"/>
                </a:solidFill>
                <a:latin typeface="Average"/>
                <a:ea typeface="Average"/>
                <a:cs typeface="Average"/>
                <a:sym typeface="Average"/>
              </a:rPr>
              <a:t>Black or African Americans make up 12% of all employed workers, but account for 30% of licensed practical and licensed vocational nurses.</a:t>
            </a:r>
            <a:endParaRPr baseline="30000" sz="1500">
              <a:solidFill>
                <a:srgbClr val="FFFFFF"/>
              </a:solidFill>
              <a:latin typeface="Average"/>
              <a:ea typeface="Average"/>
              <a:cs typeface="Average"/>
              <a:sym typeface="Average"/>
            </a:endParaRPr>
          </a:p>
          <a:p>
            <a:pPr indent="0" lvl="0" marL="457200" rtl="0" algn="l">
              <a:lnSpc>
                <a:spcPct val="100000"/>
              </a:lnSpc>
              <a:spcBef>
                <a:spcPts val="0"/>
              </a:spcBef>
              <a:spcAft>
                <a:spcPts val="0"/>
              </a:spcAft>
              <a:buNone/>
            </a:pPr>
            <a:r>
              <a:t/>
            </a:r>
            <a:endParaRPr baseline="30000" sz="1500">
              <a:solidFill>
                <a:srgbClr val="FFFFFF"/>
              </a:solidFill>
              <a:latin typeface="Average"/>
              <a:ea typeface="Average"/>
              <a:cs typeface="Average"/>
              <a:sym typeface="Average"/>
            </a:endParaRPr>
          </a:p>
          <a:p>
            <a:pPr indent="-323850" lvl="0" marL="457200" rtl="0" algn="l">
              <a:lnSpc>
                <a:spcPct val="100000"/>
              </a:lnSpc>
              <a:spcBef>
                <a:spcPts val="0"/>
              </a:spcBef>
              <a:spcAft>
                <a:spcPts val="0"/>
              </a:spcAft>
              <a:buClr>
                <a:srgbClr val="FFFFFF"/>
              </a:buClr>
              <a:buSzPts val="1500"/>
              <a:buFont typeface="Average"/>
              <a:buChar char="●"/>
            </a:pPr>
            <a:r>
              <a:rPr lang="en" sz="1500">
                <a:solidFill>
                  <a:srgbClr val="FFFFFF"/>
                </a:solidFill>
                <a:latin typeface="Average"/>
                <a:ea typeface="Average"/>
                <a:cs typeface="Average"/>
                <a:sym typeface="Average"/>
              </a:rPr>
              <a:t>Hispanic workers have lower rates of access to paid leave than white non-Hispanic workers.</a:t>
            </a:r>
            <a:endParaRPr baseline="30000" sz="1500">
              <a:solidFill>
                <a:srgbClr val="FFFFFF"/>
              </a:solidFill>
              <a:latin typeface="Average"/>
              <a:ea typeface="Average"/>
              <a:cs typeface="Average"/>
              <a:sym typeface="Average"/>
            </a:endParaRPr>
          </a:p>
          <a:p>
            <a:pPr indent="0" lvl="0" marL="0" rtl="0" algn="l">
              <a:lnSpc>
                <a:spcPct val="100000"/>
              </a:lnSpc>
              <a:spcBef>
                <a:spcPts val="0"/>
              </a:spcBef>
              <a:spcAft>
                <a:spcPts val="0"/>
              </a:spcAft>
              <a:buNone/>
            </a:pPr>
            <a:r>
              <a:t/>
            </a:r>
            <a:endParaRPr baseline="30000" sz="1500">
              <a:solidFill>
                <a:srgbClr val="FFFFFF"/>
              </a:solidFill>
              <a:latin typeface="Average"/>
              <a:ea typeface="Average"/>
              <a:cs typeface="Average"/>
              <a:sym typeface="Average"/>
            </a:endParaRPr>
          </a:p>
          <a:p>
            <a:pPr indent="-323850" lvl="0" marL="457200" rtl="0" algn="l">
              <a:lnSpc>
                <a:spcPct val="100000"/>
              </a:lnSpc>
              <a:spcBef>
                <a:spcPts val="1200"/>
              </a:spcBef>
              <a:spcAft>
                <a:spcPts val="0"/>
              </a:spcAft>
              <a:buClr>
                <a:srgbClr val="FFFFFF"/>
              </a:buClr>
              <a:buSzPts val="1500"/>
              <a:buFont typeface="Average"/>
              <a:buChar char="●"/>
            </a:pPr>
            <a:r>
              <a:rPr lang="en" sz="1500">
                <a:solidFill>
                  <a:srgbClr val="FFFFFF"/>
                </a:solidFill>
                <a:latin typeface="Average"/>
                <a:ea typeface="Average"/>
                <a:cs typeface="Average"/>
                <a:sym typeface="Average"/>
              </a:rPr>
              <a:t>Multi-generational households, which may be more common among some racial and ethnic families, may confront space and caregiving challenges that impede social distancing.</a:t>
            </a:r>
            <a:endParaRPr sz="1500">
              <a:solidFill>
                <a:srgbClr val="FFFFFF"/>
              </a:solidFill>
              <a:latin typeface="Average"/>
              <a:ea typeface="Average"/>
              <a:cs typeface="Average"/>
              <a:sym typeface="Average"/>
            </a:endParaRPr>
          </a:p>
          <a:p>
            <a:pPr indent="0" lvl="0" marL="457200" rtl="0" algn="l">
              <a:lnSpc>
                <a:spcPct val="100000"/>
              </a:lnSpc>
              <a:spcBef>
                <a:spcPts val="0"/>
              </a:spcBef>
              <a:spcAft>
                <a:spcPts val="0"/>
              </a:spcAft>
              <a:buNone/>
            </a:pPr>
            <a:r>
              <a:t/>
            </a:r>
            <a:endParaRPr sz="1500">
              <a:solidFill>
                <a:srgbClr val="FFFFFF"/>
              </a:solidFill>
              <a:latin typeface="Average"/>
              <a:ea typeface="Average"/>
              <a:cs typeface="Average"/>
              <a:sym typeface="Average"/>
            </a:endParaRPr>
          </a:p>
          <a:p>
            <a:pPr indent="-323850" lvl="0" marL="457200" rtl="0" algn="l">
              <a:lnSpc>
                <a:spcPct val="100000"/>
              </a:lnSpc>
              <a:spcBef>
                <a:spcPts val="0"/>
              </a:spcBef>
              <a:spcAft>
                <a:spcPts val="0"/>
              </a:spcAft>
              <a:buClr>
                <a:srgbClr val="FFFFFF"/>
              </a:buClr>
              <a:buSzPts val="1500"/>
              <a:buFont typeface="Average"/>
              <a:buChar char="●"/>
            </a:pPr>
            <a:r>
              <a:rPr lang="en" sz="1500">
                <a:solidFill>
                  <a:srgbClr val="FFFFFF"/>
                </a:solidFill>
                <a:latin typeface="Average"/>
                <a:ea typeface="Average"/>
                <a:cs typeface="Average"/>
                <a:sym typeface="Average"/>
              </a:rPr>
              <a:t>Those in the lowest income brackets report a significantly lower </a:t>
            </a:r>
            <a:r>
              <a:rPr lang="en" sz="1500">
                <a:solidFill>
                  <a:srgbClr val="FFFFFF"/>
                </a:solidFill>
                <a:latin typeface="Average"/>
                <a:ea typeface="Average"/>
                <a:cs typeface="Average"/>
                <a:sym typeface="Average"/>
              </a:rPr>
              <a:t>perceived</a:t>
            </a:r>
            <a:r>
              <a:rPr lang="en" sz="1500">
                <a:solidFill>
                  <a:srgbClr val="FFFFFF"/>
                </a:solidFill>
                <a:latin typeface="Average"/>
                <a:ea typeface="Average"/>
                <a:cs typeface="Average"/>
                <a:sym typeface="Average"/>
              </a:rPr>
              <a:t> risk of exposure than those in the highest income groups </a:t>
            </a:r>
            <a:endParaRPr sz="1500">
              <a:solidFill>
                <a:srgbClr val="FFFFFF"/>
              </a:solidFill>
              <a:latin typeface="Average"/>
              <a:ea typeface="Average"/>
              <a:cs typeface="Average"/>
              <a:sym typeface="Average"/>
            </a:endParaRPr>
          </a:p>
          <a:p>
            <a:pPr indent="0" lvl="0" marL="457200" rtl="0" algn="l">
              <a:lnSpc>
                <a:spcPct val="100000"/>
              </a:lnSpc>
              <a:spcBef>
                <a:spcPts val="0"/>
              </a:spcBef>
              <a:spcAft>
                <a:spcPts val="0"/>
              </a:spcAft>
              <a:buNone/>
            </a:pPr>
            <a:r>
              <a:t/>
            </a:r>
            <a:endParaRPr sz="1500">
              <a:solidFill>
                <a:srgbClr val="FFFFFF"/>
              </a:solidFill>
              <a:latin typeface="Average"/>
              <a:ea typeface="Average"/>
              <a:cs typeface="Average"/>
              <a:sym typeface="Average"/>
            </a:endParaRPr>
          </a:p>
          <a:p>
            <a:pPr indent="0" lvl="0" marL="457200" rtl="0" algn="l">
              <a:lnSpc>
                <a:spcPct val="100000"/>
              </a:lnSpc>
              <a:spcBef>
                <a:spcPts val="0"/>
              </a:spcBef>
              <a:spcAft>
                <a:spcPts val="0"/>
              </a:spcAft>
              <a:buNone/>
            </a:pPr>
            <a:r>
              <a:t/>
            </a:r>
            <a:endParaRPr sz="1500">
              <a:solidFill>
                <a:srgbClr val="FFFFFF"/>
              </a:solidFill>
              <a:latin typeface="Average"/>
              <a:ea typeface="Average"/>
              <a:cs typeface="Average"/>
              <a:sym typeface="Average"/>
            </a:endParaRPr>
          </a:p>
          <a:p>
            <a:pPr indent="0" lvl="0" marL="0" rtl="0" algn="l">
              <a:spcBef>
                <a:spcPts val="0"/>
              </a:spcBef>
              <a:spcAft>
                <a:spcPts val="0"/>
              </a:spcAft>
              <a:buNone/>
            </a:pPr>
            <a:r>
              <a:t/>
            </a:r>
            <a:endParaRPr>
              <a:solidFill>
                <a:srgbClr val="FFFFFF"/>
              </a:solidFill>
              <a:latin typeface="Average"/>
              <a:ea typeface="Average"/>
              <a:cs typeface="Average"/>
              <a:sym typeface="Averag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7"/>
          <p:cNvSpPr txBox="1"/>
          <p:nvPr>
            <p:ph type="title"/>
          </p:nvPr>
        </p:nvSpPr>
        <p:spPr>
          <a:xfrm>
            <a:off x="365425" y="397050"/>
            <a:ext cx="8672700" cy="434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DEEP APPRECIATION FOR</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sz="2400"/>
              <a:t>Team MIT</a:t>
            </a:r>
            <a:endParaRPr sz="2400"/>
          </a:p>
          <a:p>
            <a:pPr indent="0" lvl="0" marL="0" rtl="0" algn="ctr">
              <a:spcBef>
                <a:spcPts val="0"/>
              </a:spcBef>
              <a:spcAft>
                <a:spcPts val="0"/>
              </a:spcAft>
              <a:buNone/>
            </a:pPr>
            <a:r>
              <a:rPr lang="en" sz="2400"/>
              <a:t>Our Mentors:</a:t>
            </a:r>
            <a:endParaRPr sz="2400"/>
          </a:p>
          <a:p>
            <a:pPr indent="0" lvl="0" marL="0" rtl="0" algn="ctr">
              <a:spcBef>
                <a:spcPts val="0"/>
              </a:spcBef>
              <a:spcAft>
                <a:spcPts val="0"/>
              </a:spcAft>
              <a:buNone/>
            </a:pPr>
            <a:r>
              <a:rPr lang="en" sz="2400"/>
              <a:t>Shahzad Amjad Khan</a:t>
            </a:r>
            <a:endParaRPr sz="2400"/>
          </a:p>
          <a:p>
            <a:pPr indent="0" lvl="0" marL="0" rtl="0" algn="ctr">
              <a:spcBef>
                <a:spcPts val="0"/>
              </a:spcBef>
              <a:spcAft>
                <a:spcPts val="0"/>
              </a:spcAft>
              <a:buNone/>
            </a:pPr>
            <a:r>
              <a:rPr lang="en" sz="2400"/>
              <a:t>Frank Kuchinski</a:t>
            </a:r>
            <a:endParaRPr sz="2400"/>
          </a:p>
          <a:p>
            <a:pPr indent="0" lvl="0" marL="0" rtl="0" algn="ctr">
              <a:spcBef>
                <a:spcPts val="0"/>
              </a:spcBef>
              <a:spcAft>
                <a:spcPts val="0"/>
              </a:spcAft>
              <a:buNone/>
            </a:pPr>
            <a:r>
              <a:rPr lang="en" sz="2400"/>
              <a:t>Andrew Marshall</a:t>
            </a:r>
            <a:endParaRPr sz="2400"/>
          </a:p>
          <a:p>
            <a:pPr indent="0" lvl="0" marL="0" rtl="0" algn="ctr">
              <a:spcBef>
                <a:spcPts val="0"/>
              </a:spcBef>
              <a:spcAft>
                <a:spcPts val="0"/>
              </a:spcAft>
              <a:buNone/>
            </a:pPr>
            <a:r>
              <a:rPr lang="en" sz="2400"/>
              <a:t>Arjumand Siddiqi</a:t>
            </a:r>
            <a:endParaRPr sz="2400"/>
          </a:p>
          <a:p>
            <a:pPr indent="0" lvl="0" marL="0" rtl="0" algn="ctr">
              <a:spcBef>
                <a:spcPts val="0"/>
              </a:spcBef>
              <a:spcAft>
                <a:spcPts val="0"/>
              </a:spcAft>
              <a:buNone/>
            </a:pPr>
            <a:r>
              <a:rPr lang="en" sz="2400"/>
              <a:t>Michael Williams</a:t>
            </a:r>
            <a:endParaRPr sz="2400"/>
          </a:p>
          <a:p>
            <a:pPr indent="0" lvl="0" marL="0" rtl="0" algn="ctr">
              <a:spcBef>
                <a:spcPts val="0"/>
              </a:spcBef>
              <a:spcAft>
                <a:spcPts val="0"/>
              </a:spcAft>
              <a:buNone/>
            </a:pPr>
            <a:r>
              <a:rPr lang="en" sz="2400"/>
              <a:t>The Datathon Sponsors</a:t>
            </a: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8"/>
          <p:cNvSpPr txBox="1"/>
          <p:nvPr>
            <p:ph type="title"/>
          </p:nvPr>
        </p:nvSpPr>
        <p:spPr>
          <a:xfrm>
            <a:off x="276775" y="245000"/>
            <a:ext cx="8520600" cy="84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Team</a:t>
            </a:r>
            <a:endParaRPr sz="4800"/>
          </a:p>
        </p:txBody>
      </p:sp>
      <p:pic>
        <p:nvPicPr>
          <p:cNvPr id="201" name="Google Shape;201;p28"/>
          <p:cNvPicPr preferRelativeResize="0"/>
          <p:nvPr/>
        </p:nvPicPr>
        <p:blipFill>
          <a:blip r:embed="rId3">
            <a:alphaModFix/>
          </a:blip>
          <a:stretch>
            <a:fillRect/>
          </a:stretch>
        </p:blipFill>
        <p:spPr>
          <a:xfrm>
            <a:off x="3202000" y="1687600"/>
            <a:ext cx="1149000" cy="1149000"/>
          </a:xfrm>
          <a:prstGeom prst="ellipse">
            <a:avLst/>
          </a:prstGeom>
          <a:noFill/>
          <a:ln>
            <a:noFill/>
          </a:ln>
        </p:spPr>
      </p:pic>
      <p:pic>
        <p:nvPicPr>
          <p:cNvPr id="202" name="Google Shape;202;p28"/>
          <p:cNvPicPr preferRelativeResize="0"/>
          <p:nvPr/>
        </p:nvPicPr>
        <p:blipFill>
          <a:blip r:embed="rId4">
            <a:alphaModFix/>
          </a:blip>
          <a:stretch>
            <a:fillRect/>
          </a:stretch>
        </p:blipFill>
        <p:spPr>
          <a:xfrm>
            <a:off x="1755625" y="1687625"/>
            <a:ext cx="1149000" cy="1149000"/>
          </a:xfrm>
          <a:prstGeom prst="ellipse">
            <a:avLst/>
          </a:prstGeom>
          <a:noFill/>
          <a:ln>
            <a:noFill/>
          </a:ln>
        </p:spPr>
      </p:pic>
      <p:pic>
        <p:nvPicPr>
          <p:cNvPr id="203" name="Google Shape;203;p28"/>
          <p:cNvPicPr preferRelativeResize="0"/>
          <p:nvPr/>
        </p:nvPicPr>
        <p:blipFill>
          <a:blip r:embed="rId5">
            <a:alphaModFix/>
          </a:blip>
          <a:stretch>
            <a:fillRect/>
          </a:stretch>
        </p:blipFill>
        <p:spPr>
          <a:xfrm>
            <a:off x="306250" y="1686113"/>
            <a:ext cx="1152000" cy="1152000"/>
          </a:xfrm>
          <a:prstGeom prst="ellipse">
            <a:avLst/>
          </a:prstGeom>
          <a:noFill/>
          <a:ln>
            <a:noFill/>
          </a:ln>
        </p:spPr>
      </p:pic>
      <p:pic>
        <p:nvPicPr>
          <p:cNvPr id="204" name="Google Shape;204;p28"/>
          <p:cNvPicPr preferRelativeResize="0"/>
          <p:nvPr/>
        </p:nvPicPr>
        <p:blipFill>
          <a:blip r:embed="rId6">
            <a:alphaModFix/>
          </a:blip>
          <a:stretch>
            <a:fillRect/>
          </a:stretch>
        </p:blipFill>
        <p:spPr>
          <a:xfrm>
            <a:off x="4648375" y="1686113"/>
            <a:ext cx="1152000" cy="1152000"/>
          </a:xfrm>
          <a:prstGeom prst="ellipse">
            <a:avLst/>
          </a:prstGeom>
          <a:noFill/>
          <a:ln>
            <a:noFill/>
          </a:ln>
        </p:spPr>
      </p:pic>
      <p:sp>
        <p:nvSpPr>
          <p:cNvPr id="205" name="Google Shape;205;p28"/>
          <p:cNvSpPr txBox="1"/>
          <p:nvPr>
            <p:ph idx="4294967295" type="subTitle"/>
          </p:nvPr>
        </p:nvSpPr>
        <p:spPr>
          <a:xfrm>
            <a:off x="162700" y="2958475"/>
            <a:ext cx="14391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Eleanor Dehoney</a:t>
            </a:r>
            <a:endParaRPr/>
          </a:p>
        </p:txBody>
      </p:sp>
      <p:sp>
        <p:nvSpPr>
          <p:cNvPr id="206" name="Google Shape;206;p28"/>
          <p:cNvSpPr txBox="1"/>
          <p:nvPr>
            <p:ph idx="4294967295" type="subTitle"/>
          </p:nvPr>
        </p:nvSpPr>
        <p:spPr>
          <a:xfrm>
            <a:off x="1953925" y="2958475"/>
            <a:ext cx="950700" cy="849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I</a:t>
            </a:r>
            <a:r>
              <a:rPr lang="en"/>
              <a:t>an Yen</a:t>
            </a:r>
            <a:endParaRPr/>
          </a:p>
        </p:txBody>
      </p:sp>
      <p:sp>
        <p:nvSpPr>
          <p:cNvPr id="207" name="Google Shape;207;p28"/>
          <p:cNvSpPr txBox="1"/>
          <p:nvPr>
            <p:ph idx="4294967295" type="subTitle"/>
          </p:nvPr>
        </p:nvSpPr>
        <p:spPr>
          <a:xfrm>
            <a:off x="3574000" y="2984875"/>
            <a:ext cx="1001100" cy="739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Mikiko Bazely</a:t>
            </a:r>
            <a:endParaRPr/>
          </a:p>
        </p:txBody>
      </p:sp>
      <p:sp>
        <p:nvSpPr>
          <p:cNvPr id="208" name="Google Shape;208;p28"/>
          <p:cNvSpPr txBox="1"/>
          <p:nvPr>
            <p:ph idx="4294967295" type="subTitle"/>
          </p:nvPr>
        </p:nvSpPr>
        <p:spPr>
          <a:xfrm>
            <a:off x="4955275" y="3013225"/>
            <a:ext cx="1001100" cy="739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Tashi T. Gurung</a:t>
            </a:r>
            <a:endParaRPr/>
          </a:p>
        </p:txBody>
      </p:sp>
      <p:sp>
        <p:nvSpPr>
          <p:cNvPr id="209" name="Google Shape;209;p28"/>
          <p:cNvSpPr txBox="1"/>
          <p:nvPr>
            <p:ph idx="4294967295" type="subTitle"/>
          </p:nvPr>
        </p:nvSpPr>
        <p:spPr>
          <a:xfrm>
            <a:off x="6218950" y="2984875"/>
            <a:ext cx="1239300" cy="739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Shreyansh Bardia</a:t>
            </a:r>
            <a:endParaRPr/>
          </a:p>
        </p:txBody>
      </p:sp>
      <p:pic>
        <p:nvPicPr>
          <p:cNvPr id="210" name="Google Shape;210;p28"/>
          <p:cNvPicPr preferRelativeResize="0"/>
          <p:nvPr/>
        </p:nvPicPr>
        <p:blipFill rotWithShape="1">
          <a:blip r:embed="rId7">
            <a:alphaModFix/>
          </a:blip>
          <a:srcRect b="13051" l="0" r="0" t="0"/>
          <a:stretch/>
        </p:blipFill>
        <p:spPr>
          <a:xfrm>
            <a:off x="6146875" y="1686113"/>
            <a:ext cx="1152000" cy="1152000"/>
          </a:xfrm>
          <a:prstGeom prst="ellipse">
            <a:avLst/>
          </a:prstGeom>
          <a:noFill/>
          <a:ln>
            <a:noFill/>
          </a:ln>
        </p:spPr>
      </p:pic>
      <p:pic>
        <p:nvPicPr>
          <p:cNvPr id="211" name="Google Shape;211;p28"/>
          <p:cNvPicPr preferRelativeResize="0"/>
          <p:nvPr/>
        </p:nvPicPr>
        <p:blipFill rotWithShape="1">
          <a:blip r:embed="rId8">
            <a:alphaModFix/>
          </a:blip>
          <a:srcRect b="0" l="0" r="0" t="24986"/>
          <a:stretch/>
        </p:blipFill>
        <p:spPr>
          <a:xfrm>
            <a:off x="7645375" y="1686113"/>
            <a:ext cx="1152000" cy="1152000"/>
          </a:xfrm>
          <a:prstGeom prst="ellipse">
            <a:avLst/>
          </a:prstGeom>
          <a:noFill/>
          <a:ln>
            <a:noFill/>
          </a:ln>
        </p:spPr>
      </p:pic>
      <p:sp>
        <p:nvSpPr>
          <p:cNvPr id="212" name="Google Shape;212;p28"/>
          <p:cNvSpPr txBox="1"/>
          <p:nvPr>
            <p:ph idx="4294967295" type="subTitle"/>
          </p:nvPr>
        </p:nvSpPr>
        <p:spPr>
          <a:xfrm>
            <a:off x="7481725" y="2984875"/>
            <a:ext cx="1479300" cy="739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Muhammad Jarir Kanji</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Google Colab </a:t>
            </a:r>
            <a:endParaRPr/>
          </a:p>
        </p:txBody>
      </p:sp>
      <p:sp>
        <p:nvSpPr>
          <p:cNvPr id="218" name="Google Shape;218;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chemeClr val="hlink"/>
                </a:solidFill>
                <a:uFill>
                  <a:noFill/>
                </a:uFill>
                <a:latin typeface="Arial"/>
                <a:ea typeface="Arial"/>
                <a:cs typeface="Arial"/>
                <a:sym typeface="Arial"/>
                <a:hlinkClick r:id="rId3"/>
              </a:rPr>
              <a:t>https://colab.research.google.com/drive/11I-lQAxkhCS4pCam3u2YMQ3DuDN-eteY?usp=sharing#scrollTo=bUwkeIR3hU7l</a:t>
            </a:r>
            <a:br>
              <a:rPr lang="en"/>
            </a:b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 </a:t>
            </a:r>
            <a:r>
              <a:rPr lang="en" sz="1450">
                <a:solidFill>
                  <a:schemeClr val="hlink"/>
                </a:solidFill>
                <a:uFill>
                  <a:noFill/>
                </a:uFill>
                <a:latin typeface="Arial"/>
                <a:ea typeface="Arial"/>
                <a:cs typeface="Arial"/>
                <a:sym typeface="Arial"/>
                <a:hlinkClick r:id="rId4"/>
              </a:rPr>
              <a:t>github.com/TashiNyangmi/MIT-Challenge-2020</a:t>
            </a:r>
            <a:endParaRPr sz="2100"/>
          </a:p>
        </p:txBody>
      </p:sp>
      <p:sp>
        <p:nvSpPr>
          <p:cNvPr id="219" name="Google Shape;219;p29"/>
          <p:cNvSpPr txBox="1"/>
          <p:nvPr>
            <p:ph type="title"/>
          </p:nvPr>
        </p:nvSpPr>
        <p:spPr>
          <a:xfrm>
            <a:off x="311700" y="2226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Github Repository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0"/>
          <p:cNvSpPr txBox="1"/>
          <p:nvPr>
            <p:ph type="title"/>
          </p:nvPr>
        </p:nvSpPr>
        <p:spPr>
          <a:xfrm>
            <a:off x="311700" y="222450"/>
            <a:ext cx="8520600" cy="46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References</a:t>
            </a:r>
            <a:endParaRPr sz="2400"/>
          </a:p>
          <a:p>
            <a:pPr indent="0" lvl="0" marL="0" rtl="0" algn="l">
              <a:spcBef>
                <a:spcPts val="0"/>
              </a:spcBef>
              <a:spcAft>
                <a:spcPts val="0"/>
              </a:spcAft>
              <a:buNone/>
            </a:pPr>
            <a:r>
              <a:t/>
            </a:r>
            <a:endParaRPr sz="1900"/>
          </a:p>
          <a:p>
            <a:pPr indent="0" lvl="0" marL="0" rtl="0" algn="l">
              <a:lnSpc>
                <a:spcPct val="115000"/>
              </a:lnSpc>
              <a:spcBef>
                <a:spcPts val="0"/>
              </a:spcBef>
              <a:spcAft>
                <a:spcPts val="0"/>
              </a:spcAft>
              <a:buNone/>
            </a:pPr>
            <a:r>
              <a:rPr lang="en" sz="1500"/>
              <a:t>1. Kumar, S., Piper, K., Galloway, D. D., Hadler, J. L., &amp; Grefenstette, J. J. (2015). Is population structure sufficient to generate area-level inequalities in influenza rates? An examination using agent-based models. BMC Public Health, 15(1), 947.</a:t>
            </a:r>
            <a:endParaRPr sz="1500"/>
          </a:p>
          <a:p>
            <a:pPr indent="0" lvl="0" marL="0" rtl="0" algn="l">
              <a:lnSpc>
                <a:spcPct val="115000"/>
              </a:lnSpc>
              <a:spcBef>
                <a:spcPts val="0"/>
              </a:spcBef>
              <a:spcAft>
                <a:spcPts val="0"/>
              </a:spcAft>
              <a:buNone/>
            </a:pPr>
            <a:r>
              <a:rPr lang="en" sz="1500"/>
              <a:t>2. Elo, I. T. (2009). Social class differentials in health and mortality: Patterns and explanations in comparative perspective. Annual review of sociology, 35, 553-572.</a:t>
            </a:r>
            <a:endParaRPr sz="1500"/>
          </a:p>
          <a:p>
            <a:pPr indent="0" lvl="0" marL="0" rtl="0" algn="l">
              <a:lnSpc>
                <a:spcPct val="115000"/>
              </a:lnSpc>
              <a:spcBef>
                <a:spcPts val="0"/>
              </a:spcBef>
              <a:spcAft>
                <a:spcPts val="0"/>
              </a:spcAft>
              <a:buNone/>
            </a:pPr>
            <a:r>
              <a:rPr lang="en" sz="1500"/>
              <a:t>3. The Novel Coronavirus Pneumonia Emergency Response Epidemiology Team. (2020). The epidemiological characteristics of an outbreak of 2019 novel coronavirus diseases (COVID-19)—China, 2020. China CDC Weekly, 2(8), 113-122.</a:t>
            </a:r>
            <a:endParaRPr sz="1500"/>
          </a:p>
          <a:p>
            <a:pPr indent="0" lvl="0" marL="0" rtl="0" algn="l">
              <a:lnSpc>
                <a:spcPct val="115000"/>
              </a:lnSpc>
              <a:spcBef>
                <a:spcPts val="0"/>
              </a:spcBef>
              <a:spcAft>
                <a:spcPts val="0"/>
              </a:spcAft>
              <a:buNone/>
            </a:pPr>
            <a:r>
              <a:rPr lang="en" sz="1500"/>
              <a:t>4. Wagner, A. B., Hill, E. L., Ryan, S. E., Sun, Z., Deng, G., Bhadane, S., ... &amp; Acharya, J. (2020). Social Distancing Has Merely Stabilized COVID-19 in the US. medRxiv.</a:t>
            </a:r>
            <a:endParaRPr sz="1500"/>
          </a:p>
          <a:p>
            <a:pPr indent="0" lvl="0" marL="0" rtl="0" algn="l">
              <a:lnSpc>
                <a:spcPct val="115000"/>
              </a:lnSpc>
              <a:spcBef>
                <a:spcPts val="0"/>
              </a:spcBef>
              <a:spcAft>
                <a:spcPts val="0"/>
              </a:spcAft>
              <a:buNone/>
            </a:pPr>
            <a:r>
              <a:rPr lang="en" sz="1500"/>
              <a:t>5. Zhang, J., Litvinova, M., Liang, Y., Wang, Y., Wang, W., Zhao, S., ... &amp; Ajelli, M. (2020). Changes in contact patterns shape the dynamics of the COVID-19 outbreak in China. Science.</a:t>
            </a:r>
            <a:endParaRPr sz="1500"/>
          </a:p>
          <a:p>
            <a:pPr indent="0" lvl="0" marL="0" rtl="0" algn="l">
              <a:lnSpc>
                <a:spcPct val="115000"/>
              </a:lnSpc>
              <a:spcBef>
                <a:spcPts val="0"/>
              </a:spcBef>
              <a:spcAft>
                <a:spcPts val="0"/>
              </a:spcAft>
              <a:buNone/>
            </a:pPr>
            <a:r>
              <a:t/>
            </a:r>
            <a:endParaRPr sz="1500"/>
          </a:p>
          <a:p>
            <a:pPr indent="0" lvl="0" marL="0" rtl="0" algn="l">
              <a:lnSpc>
                <a:spcPct val="115000"/>
              </a:lnSpc>
              <a:spcBef>
                <a:spcPts val="0"/>
              </a:spcBef>
              <a:spcAft>
                <a:spcPts val="0"/>
              </a:spcAft>
              <a:buNone/>
            </a:pPr>
            <a:r>
              <a:rPr i="1" lang="en" sz="1500"/>
              <a:t>Special credits to Unacast and Colorado Health Institute for the information about their SDIs</a:t>
            </a:r>
            <a:endParaRPr i="1" sz="700">
              <a:solidFill>
                <a:srgbClr val="FFFFFF"/>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idx="4294967295" type="ctrTitle"/>
          </p:nvPr>
        </p:nvSpPr>
        <p:spPr>
          <a:xfrm>
            <a:off x="728550" y="1433850"/>
            <a:ext cx="7686900" cy="281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t>Research Question</a:t>
            </a:r>
            <a:endParaRPr u="sng"/>
          </a:p>
          <a:p>
            <a:pPr indent="0" lvl="0" marL="0" rtl="0" algn="ctr">
              <a:spcBef>
                <a:spcPts val="0"/>
              </a:spcBef>
              <a:spcAft>
                <a:spcPts val="0"/>
              </a:spcAft>
              <a:buNone/>
            </a:pPr>
            <a:r>
              <a:rPr lang="en" sz="4200"/>
              <a:t>Exploring the Relationship between Socioeconomic Status and Social Distancing in the United States</a:t>
            </a:r>
            <a:endParaRPr sz="2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Disparities in Health Outcomes</a:t>
            </a:r>
            <a:endParaRPr/>
          </a:p>
        </p:txBody>
      </p:sp>
      <p:sp>
        <p:nvSpPr>
          <p:cNvPr id="71" name="Google Shape;71;p15"/>
          <p:cNvSpPr txBox="1"/>
          <p:nvPr>
            <p:ph idx="1" type="body"/>
          </p:nvPr>
        </p:nvSpPr>
        <p:spPr>
          <a:xfrm>
            <a:off x="311700" y="1455325"/>
            <a:ext cx="8520600" cy="3113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2" name="Google Shape;72;p15"/>
          <p:cNvPicPr preferRelativeResize="0"/>
          <p:nvPr/>
        </p:nvPicPr>
        <p:blipFill>
          <a:blip r:embed="rId3">
            <a:alphaModFix/>
          </a:blip>
          <a:stretch>
            <a:fillRect/>
          </a:stretch>
        </p:blipFill>
        <p:spPr>
          <a:xfrm>
            <a:off x="123825" y="1245763"/>
            <a:ext cx="8896350" cy="3476625"/>
          </a:xfrm>
          <a:prstGeom prst="rect">
            <a:avLst/>
          </a:prstGeom>
          <a:noFill/>
          <a:ln>
            <a:noFill/>
          </a:ln>
        </p:spPr>
      </p:pic>
      <p:sp>
        <p:nvSpPr>
          <p:cNvPr id="73" name="Google Shape;73;p15"/>
          <p:cNvSpPr txBox="1"/>
          <p:nvPr/>
        </p:nvSpPr>
        <p:spPr>
          <a:xfrm>
            <a:off x="311700" y="4689000"/>
            <a:ext cx="17838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Average"/>
                <a:ea typeface="Average"/>
                <a:cs typeface="Average"/>
                <a:sym typeface="Average"/>
                <a:hlinkClick r:id="rId4"/>
              </a:rPr>
              <a:t>Source: NYC Health</a:t>
            </a:r>
            <a:endParaRPr>
              <a:latin typeface="Average"/>
              <a:ea typeface="Average"/>
              <a:cs typeface="Average"/>
              <a:sym typeface="Averag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Public Policy Significance</a:t>
            </a:r>
            <a:endParaRPr/>
          </a:p>
        </p:txBody>
      </p:sp>
      <p:sp>
        <p:nvSpPr>
          <p:cNvPr id="79" name="Google Shape;79;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200"/>
          </a:p>
          <a:p>
            <a:pPr indent="0" lvl="0" marL="0" rtl="0" algn="ctr">
              <a:spcBef>
                <a:spcPts val="1600"/>
              </a:spcBef>
              <a:spcAft>
                <a:spcPts val="1600"/>
              </a:spcAft>
              <a:buNone/>
            </a:pPr>
            <a:r>
              <a:rPr lang="en" sz="2200"/>
              <a:t>If social distancing is failing to protect higher risk populations, then public policy solutions are called for.</a:t>
            </a:r>
            <a:endParaRPr sz="2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844475"/>
            <a:ext cx="8520600" cy="101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Hypothesis: The capacity for social distancing varies by socioeconomic status and demographic factors.</a:t>
            </a:r>
            <a:endParaRPr/>
          </a:p>
        </p:txBody>
      </p:sp>
      <p:sp>
        <p:nvSpPr>
          <p:cNvPr id="85" name="Google Shape;85;p17"/>
          <p:cNvSpPr txBox="1"/>
          <p:nvPr>
            <p:ph idx="1" type="body"/>
          </p:nvPr>
        </p:nvSpPr>
        <p:spPr>
          <a:xfrm>
            <a:off x="417100" y="2407625"/>
            <a:ext cx="7989000" cy="1479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Where it is established in the literature that social distancing affects infection rates.</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8"/>
          <p:cNvSpPr txBox="1"/>
          <p:nvPr>
            <p:ph type="title"/>
          </p:nvPr>
        </p:nvSpPr>
        <p:spPr>
          <a:xfrm>
            <a:off x="355625" y="0"/>
            <a:ext cx="8520600" cy="482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a:t>
            </a:r>
            <a:r>
              <a:rPr lang="en"/>
              <a:t> Why - the Logic</a:t>
            </a:r>
            <a:endParaRPr/>
          </a:p>
          <a:p>
            <a:pPr indent="0" lvl="0" marL="0" rtl="0" algn="l">
              <a:spcBef>
                <a:spcPts val="0"/>
              </a:spcBef>
              <a:spcAft>
                <a:spcPts val="0"/>
              </a:spcAft>
              <a:buNone/>
            </a:pPr>
            <a:r>
              <a:t/>
            </a:r>
            <a:endParaRPr/>
          </a:p>
        </p:txBody>
      </p:sp>
      <p:sp>
        <p:nvSpPr>
          <p:cNvPr id="91" name="Google Shape;91;p18"/>
          <p:cNvSpPr/>
          <p:nvPr/>
        </p:nvSpPr>
        <p:spPr>
          <a:xfrm>
            <a:off x="355625" y="1501700"/>
            <a:ext cx="2019600" cy="19263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Socioeconomic Factors</a:t>
            </a:r>
            <a:endParaRPr/>
          </a:p>
        </p:txBody>
      </p:sp>
      <p:sp>
        <p:nvSpPr>
          <p:cNvPr id="92" name="Google Shape;92;p18"/>
          <p:cNvSpPr/>
          <p:nvPr/>
        </p:nvSpPr>
        <p:spPr>
          <a:xfrm>
            <a:off x="3645902" y="1501688"/>
            <a:ext cx="1902000" cy="1926300"/>
          </a:xfrm>
          <a:prstGeom prst="ellipse">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Social Distancing</a:t>
            </a:r>
            <a:endParaRPr/>
          </a:p>
        </p:txBody>
      </p:sp>
      <p:sp>
        <p:nvSpPr>
          <p:cNvPr id="93" name="Google Shape;93;p18"/>
          <p:cNvSpPr/>
          <p:nvPr/>
        </p:nvSpPr>
        <p:spPr>
          <a:xfrm>
            <a:off x="6974214" y="1501688"/>
            <a:ext cx="1902000" cy="19263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Health outcomes and infection rates</a:t>
            </a:r>
            <a:endParaRPr/>
          </a:p>
        </p:txBody>
      </p:sp>
      <p:sp>
        <p:nvSpPr>
          <p:cNvPr id="94" name="Google Shape;94;p18"/>
          <p:cNvSpPr/>
          <p:nvPr/>
        </p:nvSpPr>
        <p:spPr>
          <a:xfrm>
            <a:off x="2540613" y="2334375"/>
            <a:ext cx="918600" cy="5202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8"/>
          <p:cNvSpPr/>
          <p:nvPr/>
        </p:nvSpPr>
        <p:spPr>
          <a:xfrm>
            <a:off x="5780913" y="2334375"/>
            <a:ext cx="918600" cy="5202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8"/>
          <p:cNvSpPr txBox="1"/>
          <p:nvPr/>
        </p:nvSpPr>
        <p:spPr>
          <a:xfrm>
            <a:off x="5446050" y="1841750"/>
            <a:ext cx="1604700" cy="69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highlight>
                  <a:srgbClr val="FFFFFF"/>
                </a:highlight>
                <a:latin typeface="Average"/>
                <a:ea typeface="Average"/>
                <a:cs typeface="Average"/>
                <a:sym typeface="Average"/>
              </a:rPr>
              <a:t>Literature review</a:t>
            </a:r>
            <a:endParaRPr>
              <a:highlight>
                <a:srgbClr val="FFFFFF"/>
              </a:highlight>
              <a:latin typeface="Average"/>
              <a:ea typeface="Average"/>
              <a:cs typeface="Average"/>
              <a:sym typeface="Average"/>
            </a:endParaRPr>
          </a:p>
        </p:txBody>
      </p:sp>
      <p:sp>
        <p:nvSpPr>
          <p:cNvPr id="97" name="Google Shape;97;p18"/>
          <p:cNvSpPr txBox="1"/>
          <p:nvPr/>
        </p:nvSpPr>
        <p:spPr>
          <a:xfrm>
            <a:off x="2186400" y="1841750"/>
            <a:ext cx="1604700" cy="69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highlight>
                  <a:srgbClr val="FFFFFF"/>
                </a:highlight>
                <a:latin typeface="Average"/>
                <a:ea typeface="Average"/>
                <a:cs typeface="Average"/>
                <a:sym typeface="Average"/>
              </a:rPr>
              <a:t>Data analysis</a:t>
            </a:r>
            <a:endParaRPr>
              <a:highlight>
                <a:srgbClr val="FFFFFF"/>
              </a:highlight>
              <a:latin typeface="Average"/>
              <a:ea typeface="Average"/>
              <a:cs typeface="Average"/>
              <a:sym typeface="Average"/>
            </a:endParaRPr>
          </a:p>
        </p:txBody>
      </p:sp>
      <p:sp>
        <p:nvSpPr>
          <p:cNvPr id="98" name="Google Shape;98;p18"/>
          <p:cNvSpPr txBox="1"/>
          <p:nvPr/>
        </p:nvSpPr>
        <p:spPr>
          <a:xfrm>
            <a:off x="311700" y="3659600"/>
            <a:ext cx="84513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100">
              <a:highlight>
                <a:srgbClr val="FFFFFF"/>
              </a:highlight>
              <a:latin typeface="Calibri"/>
              <a:ea typeface="Calibri"/>
              <a:cs typeface="Calibri"/>
              <a:sym typeface="Calibri"/>
            </a:endParaRPr>
          </a:p>
        </p:txBody>
      </p:sp>
      <p:sp>
        <p:nvSpPr>
          <p:cNvPr id="99" name="Google Shape;99;p18"/>
          <p:cNvSpPr txBox="1"/>
          <p:nvPr/>
        </p:nvSpPr>
        <p:spPr>
          <a:xfrm>
            <a:off x="7153775" y="3507200"/>
            <a:ext cx="1542900" cy="40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Dependent </a:t>
            </a:r>
            <a:endParaRPr>
              <a:solidFill>
                <a:srgbClr val="FFFFFF"/>
              </a:solidFill>
              <a:latin typeface="Average"/>
              <a:ea typeface="Average"/>
              <a:cs typeface="Average"/>
              <a:sym typeface="Average"/>
            </a:endParaRPr>
          </a:p>
        </p:txBody>
      </p:sp>
      <p:sp>
        <p:nvSpPr>
          <p:cNvPr id="100" name="Google Shape;100;p18"/>
          <p:cNvSpPr txBox="1"/>
          <p:nvPr/>
        </p:nvSpPr>
        <p:spPr>
          <a:xfrm>
            <a:off x="593975" y="3507200"/>
            <a:ext cx="1542900" cy="40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Independent</a:t>
            </a:r>
            <a:endParaRPr>
              <a:solidFill>
                <a:srgbClr val="FFFFFF"/>
              </a:solidFill>
              <a:latin typeface="Average"/>
              <a:ea typeface="Average"/>
              <a:cs typeface="Average"/>
              <a:sym typeface="Average"/>
            </a:endParaRPr>
          </a:p>
        </p:txBody>
      </p:sp>
      <p:sp>
        <p:nvSpPr>
          <p:cNvPr id="101" name="Google Shape;101;p18"/>
          <p:cNvSpPr txBox="1"/>
          <p:nvPr/>
        </p:nvSpPr>
        <p:spPr>
          <a:xfrm>
            <a:off x="3873875" y="3507200"/>
            <a:ext cx="1542900" cy="40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Intermediate outcome</a:t>
            </a:r>
            <a:endParaRPr>
              <a:solidFill>
                <a:srgbClr val="FFFFFF"/>
              </a:solidFill>
              <a:latin typeface="Average"/>
              <a:ea typeface="Average"/>
              <a:cs typeface="Average"/>
              <a:sym typeface="Averag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311700" y="138225"/>
            <a:ext cx="8520600" cy="102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a:p>
            <a:pPr indent="0" lvl="0" marL="0" rtl="0" algn="l">
              <a:spcBef>
                <a:spcPts val="0"/>
              </a:spcBef>
              <a:spcAft>
                <a:spcPts val="0"/>
              </a:spcAft>
              <a:buNone/>
            </a:pPr>
            <a:r>
              <a:t/>
            </a:r>
            <a:endParaRPr/>
          </a:p>
        </p:txBody>
      </p:sp>
      <p:grpSp>
        <p:nvGrpSpPr>
          <p:cNvPr id="107" name="Google Shape;107;p19"/>
          <p:cNvGrpSpPr/>
          <p:nvPr/>
        </p:nvGrpSpPr>
        <p:grpSpPr>
          <a:xfrm>
            <a:off x="1073600" y="1304875"/>
            <a:ext cx="2628925" cy="3416400"/>
            <a:chOff x="431925" y="1304875"/>
            <a:chExt cx="2628925" cy="3416400"/>
          </a:xfrm>
        </p:grpSpPr>
        <p:sp>
          <p:nvSpPr>
            <p:cNvPr id="108" name="Google Shape;108;p19"/>
            <p:cNvSpPr txBox="1"/>
            <p:nvPr/>
          </p:nvSpPr>
          <p:spPr>
            <a:xfrm>
              <a:off x="431925"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9"/>
            <p:cNvSpPr/>
            <p:nvPr/>
          </p:nvSpPr>
          <p:spPr>
            <a:xfrm>
              <a:off x="4319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19"/>
          <p:cNvSpPr txBox="1"/>
          <p:nvPr>
            <p:ph idx="4294967295" type="body"/>
          </p:nvPr>
        </p:nvSpPr>
        <p:spPr>
          <a:xfrm>
            <a:off x="1148100"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Social Distancing Index</a:t>
            </a:r>
            <a:endParaRPr>
              <a:solidFill>
                <a:schemeClr val="lt1"/>
              </a:solidFill>
            </a:endParaRPr>
          </a:p>
        </p:txBody>
      </p:sp>
      <p:sp>
        <p:nvSpPr>
          <p:cNvPr id="111" name="Google Shape;111;p19"/>
          <p:cNvSpPr txBox="1"/>
          <p:nvPr>
            <p:ph idx="4294967295" type="body"/>
          </p:nvPr>
        </p:nvSpPr>
        <p:spPr>
          <a:xfrm>
            <a:off x="1150000" y="1850300"/>
            <a:ext cx="2478600" cy="2794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A means of quantifying social distancin</a:t>
            </a:r>
            <a:r>
              <a:rPr lang="en" sz="1600"/>
              <a:t>g</a:t>
            </a:r>
            <a:endParaRPr sz="1600"/>
          </a:p>
          <a:p>
            <a:pPr indent="0" lvl="0" marL="0" rtl="0" algn="l">
              <a:spcBef>
                <a:spcPts val="1600"/>
              </a:spcBef>
              <a:spcAft>
                <a:spcPts val="0"/>
              </a:spcAft>
              <a:buNone/>
            </a:pPr>
            <a:r>
              <a:rPr lang="en" sz="1600"/>
              <a:t>Socioeconomic status data (ability)</a:t>
            </a:r>
            <a:endParaRPr sz="1600"/>
          </a:p>
          <a:p>
            <a:pPr indent="0" lvl="0" marL="0" rtl="0" algn="l">
              <a:spcBef>
                <a:spcPts val="1600"/>
              </a:spcBef>
              <a:spcAft>
                <a:spcPts val="1600"/>
              </a:spcAft>
              <a:buNone/>
            </a:pPr>
            <a:r>
              <a:rPr lang="en" sz="1600"/>
              <a:t>+ </a:t>
            </a:r>
            <a:br>
              <a:rPr lang="en" sz="1600"/>
            </a:br>
            <a:r>
              <a:rPr lang="en" sz="1600"/>
              <a:t>Mobility data (behavior)</a:t>
            </a:r>
            <a:br>
              <a:rPr lang="en" sz="1600"/>
            </a:br>
            <a:endParaRPr sz="1600"/>
          </a:p>
        </p:txBody>
      </p:sp>
      <p:grpSp>
        <p:nvGrpSpPr>
          <p:cNvPr id="112" name="Google Shape;112;p19"/>
          <p:cNvGrpSpPr/>
          <p:nvPr/>
        </p:nvGrpSpPr>
        <p:grpSpPr>
          <a:xfrm>
            <a:off x="4906625" y="1304875"/>
            <a:ext cx="2632500" cy="3416400"/>
            <a:chOff x="3320450" y="1304875"/>
            <a:chExt cx="2632500" cy="3416400"/>
          </a:xfrm>
        </p:grpSpPr>
        <p:sp>
          <p:nvSpPr>
            <p:cNvPr id="113" name="Google Shape;113;p19"/>
            <p:cNvSpPr txBox="1"/>
            <p:nvPr/>
          </p:nvSpPr>
          <p:spPr>
            <a:xfrm>
              <a:off x="3324050"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9"/>
            <p:cNvSpPr/>
            <p:nvPr/>
          </p:nvSpPr>
          <p:spPr>
            <a:xfrm>
              <a:off x="33204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9"/>
          <p:cNvSpPr txBox="1"/>
          <p:nvPr>
            <p:ph idx="4294967295" type="body"/>
          </p:nvPr>
        </p:nvSpPr>
        <p:spPr>
          <a:xfrm>
            <a:off x="4975625"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Variance in SDI</a:t>
            </a:r>
            <a:endParaRPr>
              <a:solidFill>
                <a:schemeClr val="lt1"/>
              </a:solidFill>
            </a:endParaRPr>
          </a:p>
        </p:txBody>
      </p:sp>
      <p:sp>
        <p:nvSpPr>
          <p:cNvPr id="116" name="Google Shape;116;p19"/>
          <p:cNvSpPr txBox="1"/>
          <p:nvPr>
            <p:ph idx="4294967295" type="body"/>
          </p:nvPr>
        </p:nvSpPr>
        <p:spPr>
          <a:xfrm>
            <a:off x="4982950" y="1850300"/>
            <a:ext cx="2478600" cy="2794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Use multivariate regression:</a:t>
            </a:r>
            <a:endParaRPr sz="1600"/>
          </a:p>
          <a:p>
            <a:pPr indent="0" lvl="0" marL="0" rtl="0" algn="l">
              <a:spcBef>
                <a:spcPts val="1600"/>
              </a:spcBef>
              <a:spcAft>
                <a:spcPts val="1600"/>
              </a:spcAft>
              <a:buNone/>
            </a:pPr>
            <a:r>
              <a:rPr lang="en" sz="1600"/>
              <a:t>The importance of different socioeconomic factors with regard to one’s capacity to socially distance.</a:t>
            </a:r>
            <a:endParaRPr sz="1600"/>
          </a:p>
        </p:txBody>
      </p:sp>
      <p:sp>
        <p:nvSpPr>
          <p:cNvPr id="117" name="Google Shape;117;p19"/>
          <p:cNvSpPr/>
          <p:nvPr/>
        </p:nvSpPr>
        <p:spPr>
          <a:xfrm>
            <a:off x="3926575" y="2918750"/>
            <a:ext cx="756000" cy="65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0"/>
          <p:cNvSpPr txBox="1"/>
          <p:nvPr>
            <p:ph type="title"/>
          </p:nvPr>
        </p:nvSpPr>
        <p:spPr>
          <a:xfrm>
            <a:off x="311700" y="149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Social Distancing Indices (SDI)</a:t>
            </a:r>
            <a:endParaRPr/>
          </a:p>
        </p:txBody>
      </p:sp>
      <p:pic>
        <p:nvPicPr>
          <p:cNvPr id="123" name="Google Shape;123;p20"/>
          <p:cNvPicPr preferRelativeResize="0"/>
          <p:nvPr/>
        </p:nvPicPr>
        <p:blipFill>
          <a:blip r:embed="rId3">
            <a:alphaModFix/>
          </a:blip>
          <a:stretch>
            <a:fillRect/>
          </a:stretch>
        </p:blipFill>
        <p:spPr>
          <a:xfrm>
            <a:off x="1384475" y="1552188"/>
            <a:ext cx="1507840" cy="640200"/>
          </a:xfrm>
          <a:prstGeom prst="rect">
            <a:avLst/>
          </a:prstGeom>
          <a:noFill/>
          <a:ln>
            <a:noFill/>
          </a:ln>
        </p:spPr>
      </p:pic>
      <p:pic>
        <p:nvPicPr>
          <p:cNvPr id="124" name="Google Shape;124;p20"/>
          <p:cNvPicPr preferRelativeResize="0"/>
          <p:nvPr/>
        </p:nvPicPr>
        <p:blipFill>
          <a:blip r:embed="rId4">
            <a:alphaModFix/>
          </a:blip>
          <a:stretch>
            <a:fillRect/>
          </a:stretch>
        </p:blipFill>
        <p:spPr>
          <a:xfrm>
            <a:off x="5063974" y="1552336"/>
            <a:ext cx="3524100" cy="639926"/>
          </a:xfrm>
          <a:prstGeom prst="rect">
            <a:avLst/>
          </a:prstGeom>
          <a:noFill/>
          <a:ln>
            <a:noFill/>
          </a:ln>
        </p:spPr>
      </p:pic>
      <p:sp>
        <p:nvSpPr>
          <p:cNvPr id="125" name="Google Shape;125;p20"/>
          <p:cNvSpPr txBox="1"/>
          <p:nvPr/>
        </p:nvSpPr>
        <p:spPr>
          <a:xfrm>
            <a:off x="5063975" y="2467125"/>
            <a:ext cx="3649200" cy="26625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FFFFFF"/>
              </a:buClr>
              <a:buSzPts val="1300"/>
              <a:buAutoNum type="arabicPeriod"/>
            </a:pPr>
            <a:r>
              <a:rPr b="1" lang="en" sz="1300">
                <a:solidFill>
                  <a:srgbClr val="FFFFFF"/>
                </a:solidFill>
              </a:rPr>
              <a:t>Homes: Overcrowded housing </a:t>
            </a:r>
            <a:br>
              <a:rPr b="1" lang="en" sz="1300">
                <a:solidFill>
                  <a:srgbClr val="FFFFFF"/>
                </a:solidFill>
              </a:rPr>
            </a:br>
            <a:r>
              <a:rPr lang="en" sz="1000">
                <a:solidFill>
                  <a:srgbClr val="FFFFFF"/>
                </a:solidFill>
              </a:rPr>
              <a:t>(% of residents living in homes with more than one person per room) </a:t>
            </a:r>
            <a:br>
              <a:rPr lang="en" sz="1300">
                <a:solidFill>
                  <a:srgbClr val="FFFFFF"/>
                </a:solidFill>
              </a:rPr>
            </a:br>
            <a:endParaRPr sz="1300">
              <a:solidFill>
                <a:srgbClr val="FFFFFF"/>
              </a:solidFill>
            </a:endParaRPr>
          </a:p>
          <a:p>
            <a:pPr indent="-311150" lvl="0" marL="457200" rtl="0" algn="l">
              <a:lnSpc>
                <a:spcPct val="115000"/>
              </a:lnSpc>
              <a:spcBef>
                <a:spcPts val="0"/>
              </a:spcBef>
              <a:spcAft>
                <a:spcPts val="0"/>
              </a:spcAft>
              <a:buClr>
                <a:srgbClr val="FFFFFF"/>
              </a:buClr>
              <a:buSzPts val="1300"/>
              <a:buAutoNum type="arabicPeriod"/>
            </a:pPr>
            <a:r>
              <a:rPr b="1" lang="en" sz="1300">
                <a:solidFill>
                  <a:srgbClr val="FFFFFF"/>
                </a:solidFill>
              </a:rPr>
              <a:t>Neighborhoods: Population density </a:t>
            </a:r>
            <a:r>
              <a:rPr lang="en" sz="1000">
                <a:solidFill>
                  <a:srgbClr val="FFFFFF"/>
                </a:solidFill>
              </a:rPr>
              <a:t>(residents per square mile) </a:t>
            </a:r>
            <a:br>
              <a:rPr lang="en" sz="1300">
                <a:solidFill>
                  <a:srgbClr val="FFFFFF"/>
                </a:solidFill>
              </a:rPr>
            </a:br>
            <a:endParaRPr sz="1300">
              <a:solidFill>
                <a:srgbClr val="FFFFFF"/>
              </a:solidFill>
            </a:endParaRPr>
          </a:p>
          <a:p>
            <a:pPr indent="-311150" lvl="0" marL="457200" rtl="0" algn="l">
              <a:lnSpc>
                <a:spcPct val="115000"/>
              </a:lnSpc>
              <a:spcBef>
                <a:spcPts val="0"/>
              </a:spcBef>
              <a:spcAft>
                <a:spcPts val="0"/>
              </a:spcAft>
              <a:buClr>
                <a:srgbClr val="FFFFFF"/>
              </a:buClr>
              <a:buSzPts val="1300"/>
              <a:buAutoNum type="arabicPeriod"/>
            </a:pPr>
            <a:r>
              <a:rPr b="1" lang="en" sz="1300">
                <a:solidFill>
                  <a:srgbClr val="FFFFFF"/>
                </a:solidFill>
              </a:rPr>
              <a:t>Workplaces: Essential jobs</a:t>
            </a:r>
            <a:r>
              <a:rPr lang="en" sz="1300">
                <a:solidFill>
                  <a:srgbClr val="FFFFFF"/>
                </a:solidFill>
              </a:rPr>
              <a:t> </a:t>
            </a:r>
            <a:br>
              <a:rPr lang="en" sz="1300">
                <a:solidFill>
                  <a:srgbClr val="FFFFFF"/>
                </a:solidFill>
              </a:rPr>
            </a:br>
            <a:r>
              <a:rPr lang="en" sz="1000">
                <a:solidFill>
                  <a:srgbClr val="FFFFFF"/>
                </a:solidFill>
              </a:rPr>
              <a:t>(% of residents who work in one of 10 job categories).</a:t>
            </a:r>
            <a:endParaRPr sz="1000">
              <a:solidFill>
                <a:srgbClr val="FFFFFF"/>
              </a:solidFill>
            </a:endParaRPr>
          </a:p>
        </p:txBody>
      </p:sp>
      <p:sp>
        <p:nvSpPr>
          <p:cNvPr id="126" name="Google Shape;126;p20"/>
          <p:cNvSpPr txBox="1"/>
          <p:nvPr/>
        </p:nvSpPr>
        <p:spPr>
          <a:xfrm>
            <a:off x="184363" y="2490925"/>
            <a:ext cx="4143300" cy="23784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FFFFFF"/>
              </a:buClr>
              <a:buSzPts val="1100"/>
              <a:buAutoNum type="arabicPeriod"/>
            </a:pPr>
            <a:r>
              <a:rPr b="1" lang="en" sz="1300">
                <a:solidFill>
                  <a:srgbClr val="FFFFFF"/>
                </a:solidFill>
              </a:rPr>
              <a:t>Change in average distance traveled </a:t>
            </a:r>
            <a:br>
              <a:rPr b="1" lang="en" sz="1300">
                <a:solidFill>
                  <a:srgbClr val="FFFFFF"/>
                </a:solidFill>
              </a:rPr>
            </a:br>
            <a:r>
              <a:rPr lang="en" sz="1000">
                <a:solidFill>
                  <a:srgbClr val="FFFFFF"/>
                </a:solidFill>
              </a:rPr>
              <a:t>compared to a pre-COVID-19 period</a:t>
            </a:r>
            <a:r>
              <a:rPr lang="en" sz="1300">
                <a:solidFill>
                  <a:srgbClr val="FFFFFF"/>
                </a:solidFill>
              </a:rPr>
              <a:t> </a:t>
            </a:r>
            <a:r>
              <a:rPr lang="en" sz="1000">
                <a:solidFill>
                  <a:srgbClr val="FFFFFF"/>
                </a:solidFill>
              </a:rPr>
              <a:t>(% change over time)</a:t>
            </a:r>
            <a:br>
              <a:rPr lang="en" sz="1000">
                <a:solidFill>
                  <a:srgbClr val="FFFFFF"/>
                </a:solidFill>
              </a:rPr>
            </a:br>
            <a:endParaRPr sz="1000">
              <a:solidFill>
                <a:srgbClr val="FFFFFF"/>
              </a:solidFill>
            </a:endParaRPr>
          </a:p>
          <a:p>
            <a:pPr indent="-298450" lvl="0" marL="457200" rtl="0" algn="l">
              <a:lnSpc>
                <a:spcPct val="115000"/>
              </a:lnSpc>
              <a:spcBef>
                <a:spcPts val="0"/>
              </a:spcBef>
              <a:spcAft>
                <a:spcPts val="0"/>
              </a:spcAft>
              <a:buClr>
                <a:srgbClr val="FFFFFF"/>
              </a:buClr>
              <a:buSzPts val="1100"/>
              <a:buAutoNum type="arabicPeriod"/>
            </a:pPr>
            <a:r>
              <a:rPr b="1" lang="en" sz="1300">
                <a:solidFill>
                  <a:srgbClr val="FFFFFF"/>
                </a:solidFill>
              </a:rPr>
              <a:t>Change in visitation to non-essential venues </a:t>
            </a:r>
            <a:br>
              <a:rPr b="1" lang="en" sz="1300">
                <a:solidFill>
                  <a:srgbClr val="FFFFFF"/>
                </a:solidFill>
              </a:rPr>
            </a:br>
            <a:r>
              <a:rPr lang="en" sz="1000">
                <a:solidFill>
                  <a:srgbClr val="FFFFFF"/>
                </a:solidFill>
              </a:rPr>
              <a:t>compared to a pre-COVID-19 period (% change over time )</a:t>
            </a:r>
            <a:br>
              <a:rPr lang="en" sz="1000">
                <a:solidFill>
                  <a:srgbClr val="FFFFFF"/>
                </a:solidFill>
              </a:rPr>
            </a:br>
            <a:endParaRPr sz="1000">
              <a:solidFill>
                <a:srgbClr val="FFFFFF"/>
              </a:solidFill>
            </a:endParaRPr>
          </a:p>
          <a:p>
            <a:pPr indent="-298450" lvl="0" marL="457200" rtl="0" algn="l">
              <a:lnSpc>
                <a:spcPct val="115000"/>
              </a:lnSpc>
              <a:spcBef>
                <a:spcPts val="0"/>
              </a:spcBef>
              <a:spcAft>
                <a:spcPts val="0"/>
              </a:spcAft>
              <a:buClr>
                <a:srgbClr val="FFFFFF"/>
              </a:buClr>
              <a:buSzPts val="1100"/>
              <a:buAutoNum type="arabicPeriod"/>
            </a:pPr>
            <a:r>
              <a:rPr b="1" lang="en" sz="1300">
                <a:solidFill>
                  <a:srgbClr val="FFFFFF"/>
                </a:solidFill>
              </a:rPr>
              <a:t>Encounter Density </a:t>
            </a:r>
            <a:br>
              <a:rPr b="1" lang="en" sz="1300">
                <a:solidFill>
                  <a:srgbClr val="FFFFFF"/>
                </a:solidFill>
              </a:rPr>
            </a:br>
            <a:r>
              <a:rPr lang="en" sz="1000">
                <a:solidFill>
                  <a:srgbClr val="FFFFFF"/>
                </a:solidFill>
              </a:rPr>
              <a:t>(% of baseline aka ratio)</a:t>
            </a:r>
            <a:endParaRPr sz="1000">
              <a:solidFill>
                <a:srgbClr val="FFFFFF"/>
              </a:solidFill>
              <a:highlight>
                <a:srgbClr val="00FFFF"/>
              </a:highlight>
            </a:endParaRPr>
          </a:p>
        </p:txBody>
      </p:sp>
      <p:sp>
        <p:nvSpPr>
          <p:cNvPr id="127" name="Google Shape;127;p20"/>
          <p:cNvSpPr/>
          <p:nvPr/>
        </p:nvSpPr>
        <p:spPr>
          <a:xfrm rot="5400000">
            <a:off x="1914850" y="-209550"/>
            <a:ext cx="543000" cy="3524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0"/>
          <p:cNvSpPr/>
          <p:nvPr/>
        </p:nvSpPr>
        <p:spPr>
          <a:xfrm rot="5400000">
            <a:off x="6531363" y="-341262"/>
            <a:ext cx="543000" cy="3872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0"/>
          <p:cNvSpPr txBox="1"/>
          <p:nvPr/>
        </p:nvSpPr>
        <p:spPr>
          <a:xfrm>
            <a:off x="5864674" y="860275"/>
            <a:ext cx="2047800" cy="32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Socioeconomic (ability)</a:t>
            </a:r>
            <a:endParaRPr>
              <a:solidFill>
                <a:srgbClr val="FFFFFF"/>
              </a:solidFill>
              <a:latin typeface="Average"/>
              <a:ea typeface="Average"/>
              <a:cs typeface="Average"/>
              <a:sym typeface="Average"/>
            </a:endParaRPr>
          </a:p>
        </p:txBody>
      </p:sp>
      <p:sp>
        <p:nvSpPr>
          <p:cNvPr id="130" name="Google Shape;130;p20"/>
          <p:cNvSpPr txBox="1"/>
          <p:nvPr/>
        </p:nvSpPr>
        <p:spPr>
          <a:xfrm>
            <a:off x="4215000" y="979050"/>
            <a:ext cx="357000" cy="64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Average"/>
                <a:ea typeface="Average"/>
                <a:cs typeface="Average"/>
                <a:sym typeface="Average"/>
              </a:rPr>
              <a:t>+</a:t>
            </a:r>
            <a:endParaRPr sz="2000">
              <a:solidFill>
                <a:srgbClr val="FFFFFF"/>
              </a:solidFill>
              <a:latin typeface="Average"/>
              <a:ea typeface="Average"/>
              <a:cs typeface="Average"/>
              <a:sym typeface="Average"/>
            </a:endParaRPr>
          </a:p>
        </p:txBody>
      </p:sp>
      <p:sp>
        <p:nvSpPr>
          <p:cNvPr id="131" name="Google Shape;131;p20"/>
          <p:cNvSpPr txBox="1"/>
          <p:nvPr/>
        </p:nvSpPr>
        <p:spPr>
          <a:xfrm>
            <a:off x="47625" y="4686300"/>
            <a:ext cx="5486400" cy="44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verage"/>
                <a:ea typeface="Average"/>
                <a:cs typeface="Average"/>
                <a:sym typeface="Average"/>
              </a:rPr>
              <a:t>Source: Emily Johnson @ CHI</a:t>
            </a:r>
            <a:endParaRPr>
              <a:solidFill>
                <a:srgbClr val="FFFFFF"/>
              </a:solidFill>
              <a:latin typeface="Average"/>
              <a:ea typeface="Average"/>
              <a:cs typeface="Average"/>
              <a:sym typeface="Average"/>
            </a:endParaRPr>
          </a:p>
        </p:txBody>
      </p:sp>
      <p:sp>
        <p:nvSpPr>
          <p:cNvPr id="132" name="Google Shape;132;p20"/>
          <p:cNvSpPr txBox="1"/>
          <p:nvPr/>
        </p:nvSpPr>
        <p:spPr>
          <a:xfrm>
            <a:off x="1330379" y="858175"/>
            <a:ext cx="1851300" cy="28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Mobility (behavior)</a:t>
            </a:r>
            <a:endParaRPr>
              <a:solidFill>
                <a:srgbClr val="FFFFFF"/>
              </a:solidFill>
              <a:latin typeface="Average"/>
              <a:ea typeface="Average"/>
              <a:cs typeface="Average"/>
              <a:sym typeface="Averag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1"/>
          <p:cNvSpPr/>
          <p:nvPr/>
        </p:nvSpPr>
        <p:spPr>
          <a:xfrm>
            <a:off x="171450" y="781050"/>
            <a:ext cx="2705100" cy="2405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1"/>
          <p:cNvSpPr/>
          <p:nvPr/>
        </p:nvSpPr>
        <p:spPr>
          <a:xfrm>
            <a:off x="5603325" y="828600"/>
            <a:ext cx="3540600" cy="23574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1"/>
          <p:cNvSpPr txBox="1"/>
          <p:nvPr>
            <p:ph type="title"/>
          </p:nvPr>
        </p:nvSpPr>
        <p:spPr>
          <a:xfrm>
            <a:off x="311700" y="102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Processing - Reproducing A New SDI </a:t>
            </a:r>
            <a:endParaRPr/>
          </a:p>
        </p:txBody>
      </p:sp>
      <p:sp>
        <p:nvSpPr>
          <p:cNvPr id="140" name="Google Shape;140;p21"/>
          <p:cNvSpPr/>
          <p:nvPr/>
        </p:nvSpPr>
        <p:spPr>
          <a:xfrm>
            <a:off x="247688" y="1017725"/>
            <a:ext cx="1295400" cy="11178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1000"/>
              </a:spcAft>
              <a:buNone/>
            </a:pPr>
            <a:r>
              <a:rPr b="1" lang="en" sz="1300"/>
              <a:t>1. </a:t>
            </a:r>
            <a:r>
              <a:rPr b="1" lang="en" sz="1300"/>
              <a:t>Google mobility data </a:t>
            </a:r>
            <a:endParaRPr/>
          </a:p>
        </p:txBody>
      </p:sp>
      <p:sp>
        <p:nvSpPr>
          <p:cNvPr id="141" name="Google Shape;141;p21"/>
          <p:cNvSpPr/>
          <p:nvPr/>
        </p:nvSpPr>
        <p:spPr>
          <a:xfrm>
            <a:off x="5800500" y="1095450"/>
            <a:ext cx="1533600" cy="10002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FFFFFF"/>
                </a:solidFill>
              </a:rPr>
              <a:t>1. Tenure by occupants per room</a:t>
            </a:r>
            <a:endParaRPr>
              <a:solidFill>
                <a:srgbClr val="FFFFFF"/>
              </a:solidFill>
            </a:endParaRPr>
          </a:p>
        </p:txBody>
      </p:sp>
      <p:sp>
        <p:nvSpPr>
          <p:cNvPr id="142" name="Google Shape;142;p21"/>
          <p:cNvSpPr/>
          <p:nvPr/>
        </p:nvSpPr>
        <p:spPr>
          <a:xfrm>
            <a:off x="6514875" y="1890675"/>
            <a:ext cx="1533600" cy="10002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3.</a:t>
            </a:r>
            <a:r>
              <a:rPr b="1" lang="en" sz="1300">
                <a:solidFill>
                  <a:srgbClr val="FFFFFF"/>
                </a:solidFill>
              </a:rPr>
              <a:t> Essential workforce</a:t>
            </a:r>
            <a:r>
              <a:rPr lang="en" sz="1300">
                <a:solidFill>
                  <a:srgbClr val="FFFFFF"/>
                </a:solidFill>
              </a:rPr>
              <a:t> </a:t>
            </a:r>
            <a:endParaRPr>
              <a:solidFill>
                <a:srgbClr val="FFFFFF"/>
              </a:solidFill>
            </a:endParaRPr>
          </a:p>
        </p:txBody>
      </p:sp>
      <p:sp>
        <p:nvSpPr>
          <p:cNvPr id="143" name="Google Shape;143;p21"/>
          <p:cNvSpPr/>
          <p:nvPr/>
        </p:nvSpPr>
        <p:spPr>
          <a:xfrm>
            <a:off x="7419975" y="1017725"/>
            <a:ext cx="1609800" cy="10002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2.</a:t>
            </a:r>
            <a:r>
              <a:rPr b="1" lang="en" sz="1300">
                <a:solidFill>
                  <a:srgbClr val="FFFFFF"/>
                </a:solidFill>
              </a:rPr>
              <a:t> Total population by county</a:t>
            </a:r>
            <a:endParaRPr>
              <a:solidFill>
                <a:srgbClr val="FFFFFF"/>
              </a:solidFill>
            </a:endParaRPr>
          </a:p>
        </p:txBody>
      </p:sp>
      <p:cxnSp>
        <p:nvCxnSpPr>
          <p:cNvPr id="144" name="Google Shape;144;p21"/>
          <p:cNvCxnSpPr/>
          <p:nvPr/>
        </p:nvCxnSpPr>
        <p:spPr>
          <a:xfrm flipH="1" rot="-5400000">
            <a:off x="2895675" y="2019225"/>
            <a:ext cx="990600" cy="743100"/>
          </a:xfrm>
          <a:prstGeom prst="bentConnector3">
            <a:avLst>
              <a:gd fmla="val 50000" name="adj1"/>
            </a:avLst>
          </a:prstGeom>
          <a:noFill/>
          <a:ln cap="flat" cmpd="sng" w="19050">
            <a:solidFill>
              <a:schemeClr val="dk2"/>
            </a:solidFill>
            <a:prstDash val="solid"/>
            <a:round/>
            <a:headEnd len="med" w="med" type="none"/>
            <a:tailEnd len="med" w="med" type="none"/>
          </a:ln>
        </p:spPr>
      </p:cxnSp>
      <p:cxnSp>
        <p:nvCxnSpPr>
          <p:cNvPr id="145" name="Google Shape;145;p21"/>
          <p:cNvCxnSpPr/>
          <p:nvPr/>
        </p:nvCxnSpPr>
        <p:spPr>
          <a:xfrm rot="5400000">
            <a:off x="4364800" y="1803575"/>
            <a:ext cx="1266900" cy="942900"/>
          </a:xfrm>
          <a:prstGeom prst="bentConnector3">
            <a:avLst>
              <a:gd fmla="val 50000" name="adj1"/>
            </a:avLst>
          </a:prstGeom>
          <a:noFill/>
          <a:ln cap="flat" cmpd="sng" w="19050">
            <a:solidFill>
              <a:schemeClr val="dk2"/>
            </a:solidFill>
            <a:prstDash val="solid"/>
            <a:round/>
            <a:headEnd len="med" w="med" type="none"/>
            <a:tailEnd len="med" w="med" type="none"/>
          </a:ln>
        </p:spPr>
      </p:cxnSp>
      <p:sp>
        <p:nvSpPr>
          <p:cNvPr id="146" name="Google Shape;146;p21"/>
          <p:cNvSpPr txBox="1"/>
          <p:nvPr/>
        </p:nvSpPr>
        <p:spPr>
          <a:xfrm>
            <a:off x="311700" y="2843175"/>
            <a:ext cx="23553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Data sources: Google &amp; ACS</a:t>
            </a:r>
            <a:endParaRPr>
              <a:solidFill>
                <a:srgbClr val="FFFFFF"/>
              </a:solidFill>
              <a:latin typeface="Average"/>
              <a:ea typeface="Average"/>
              <a:cs typeface="Average"/>
              <a:sym typeface="Average"/>
            </a:endParaRPr>
          </a:p>
        </p:txBody>
      </p:sp>
      <p:sp>
        <p:nvSpPr>
          <p:cNvPr id="147" name="Google Shape;147;p21"/>
          <p:cNvSpPr txBox="1"/>
          <p:nvPr/>
        </p:nvSpPr>
        <p:spPr>
          <a:xfrm>
            <a:off x="5800500" y="2843175"/>
            <a:ext cx="31608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verage"/>
                <a:ea typeface="Average"/>
                <a:cs typeface="Average"/>
                <a:sym typeface="Average"/>
              </a:rPr>
              <a:t>Data source: US Census Bureau (ACS)</a:t>
            </a:r>
            <a:endParaRPr>
              <a:solidFill>
                <a:srgbClr val="FFFFFF"/>
              </a:solidFill>
              <a:latin typeface="Average"/>
              <a:ea typeface="Average"/>
              <a:cs typeface="Average"/>
              <a:sym typeface="Average"/>
            </a:endParaRPr>
          </a:p>
        </p:txBody>
      </p:sp>
      <p:sp>
        <p:nvSpPr>
          <p:cNvPr id="148" name="Google Shape;148;p21"/>
          <p:cNvSpPr/>
          <p:nvPr/>
        </p:nvSpPr>
        <p:spPr>
          <a:xfrm>
            <a:off x="1042938" y="1774925"/>
            <a:ext cx="1533600" cy="10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1000"/>
              </a:spcAft>
              <a:buNone/>
            </a:pPr>
            <a:r>
              <a:rPr b="1" lang="en" sz="1300"/>
              <a:t>2. Racial </a:t>
            </a:r>
            <a:r>
              <a:rPr b="1" lang="en" sz="1300"/>
              <a:t>makeup</a:t>
            </a:r>
            <a:r>
              <a:rPr b="1" lang="en" sz="1300"/>
              <a:t> by county</a:t>
            </a:r>
            <a:endParaRPr/>
          </a:p>
        </p:txBody>
      </p:sp>
      <p:sp>
        <p:nvSpPr>
          <p:cNvPr id="149" name="Google Shape;149;p21"/>
          <p:cNvSpPr/>
          <p:nvPr/>
        </p:nvSpPr>
        <p:spPr>
          <a:xfrm>
            <a:off x="3143250" y="3086074"/>
            <a:ext cx="2057400" cy="3429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Master table by county</a:t>
            </a:r>
            <a:endParaRPr/>
          </a:p>
        </p:txBody>
      </p:sp>
      <p:sp>
        <p:nvSpPr>
          <p:cNvPr id="150" name="Google Shape;150;p21"/>
          <p:cNvSpPr/>
          <p:nvPr/>
        </p:nvSpPr>
        <p:spPr>
          <a:xfrm>
            <a:off x="3697575" y="2897988"/>
            <a:ext cx="146625" cy="142875"/>
          </a:xfrm>
          <a:prstGeom prst="flowChartMerg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1"/>
          <p:cNvSpPr/>
          <p:nvPr/>
        </p:nvSpPr>
        <p:spPr>
          <a:xfrm>
            <a:off x="4425375" y="2898000"/>
            <a:ext cx="146625" cy="142875"/>
          </a:xfrm>
          <a:prstGeom prst="flowChartMerg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1"/>
          <p:cNvSpPr/>
          <p:nvPr/>
        </p:nvSpPr>
        <p:spPr>
          <a:xfrm>
            <a:off x="2401650" y="3971213"/>
            <a:ext cx="3540600" cy="319200"/>
          </a:xfrm>
          <a:prstGeom prst="rect">
            <a:avLst/>
          </a:prstGeom>
          <a:solidFill>
            <a:srgbClr val="B7B7B7"/>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Calculate social distancing index</a:t>
            </a:r>
            <a:endParaRPr/>
          </a:p>
        </p:txBody>
      </p:sp>
      <p:sp>
        <p:nvSpPr>
          <p:cNvPr id="153" name="Google Shape;153;p21"/>
          <p:cNvSpPr/>
          <p:nvPr/>
        </p:nvSpPr>
        <p:spPr>
          <a:xfrm>
            <a:off x="1384500" y="4714800"/>
            <a:ext cx="55749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Analysis of social distancing index by racial population</a:t>
            </a:r>
            <a:endParaRPr>
              <a:solidFill>
                <a:srgbClr val="FFFFFF"/>
              </a:solidFill>
            </a:endParaRPr>
          </a:p>
        </p:txBody>
      </p:sp>
      <p:cxnSp>
        <p:nvCxnSpPr>
          <p:cNvPr id="154" name="Google Shape;154;p21"/>
          <p:cNvCxnSpPr/>
          <p:nvPr/>
        </p:nvCxnSpPr>
        <p:spPr>
          <a:xfrm>
            <a:off x="4171950" y="3505200"/>
            <a:ext cx="0" cy="295200"/>
          </a:xfrm>
          <a:prstGeom prst="straightConnector1">
            <a:avLst/>
          </a:prstGeom>
          <a:noFill/>
          <a:ln cap="flat" cmpd="sng" w="19050">
            <a:solidFill>
              <a:schemeClr val="dk2"/>
            </a:solidFill>
            <a:prstDash val="solid"/>
            <a:round/>
            <a:headEnd len="med" w="med" type="none"/>
            <a:tailEnd len="med" w="med" type="none"/>
          </a:ln>
        </p:spPr>
      </p:cxnSp>
      <p:sp>
        <p:nvSpPr>
          <p:cNvPr id="155" name="Google Shape;155;p21"/>
          <p:cNvSpPr/>
          <p:nvPr/>
        </p:nvSpPr>
        <p:spPr>
          <a:xfrm>
            <a:off x="4098638" y="3800388"/>
            <a:ext cx="146625" cy="142875"/>
          </a:xfrm>
          <a:prstGeom prst="flowChartMerg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6" name="Google Shape;156;p21"/>
          <p:cNvCxnSpPr/>
          <p:nvPr/>
        </p:nvCxnSpPr>
        <p:spPr>
          <a:xfrm>
            <a:off x="4171938" y="4290425"/>
            <a:ext cx="0" cy="295200"/>
          </a:xfrm>
          <a:prstGeom prst="straightConnector1">
            <a:avLst/>
          </a:prstGeom>
          <a:noFill/>
          <a:ln cap="flat" cmpd="sng" w="19050">
            <a:solidFill>
              <a:schemeClr val="dk2"/>
            </a:solidFill>
            <a:prstDash val="solid"/>
            <a:round/>
            <a:headEnd len="med" w="med" type="none"/>
            <a:tailEnd len="med" w="med" type="none"/>
          </a:ln>
        </p:spPr>
      </p:cxnSp>
      <p:sp>
        <p:nvSpPr>
          <p:cNvPr id="157" name="Google Shape;157;p21"/>
          <p:cNvSpPr/>
          <p:nvPr/>
        </p:nvSpPr>
        <p:spPr>
          <a:xfrm>
            <a:off x="4098638" y="4571913"/>
            <a:ext cx="146625" cy="142875"/>
          </a:xfrm>
          <a:prstGeom prst="flowChartMerg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